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54" r:id="rId3"/>
  </p:sldMasterIdLst>
  <p:sldIdLst>
    <p:sldId id="275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2" r:id="rId15"/>
    <p:sldId id="293" r:id="rId16"/>
    <p:sldId id="299" r:id="rId17"/>
    <p:sldId id="297" r:id="rId18"/>
    <p:sldId id="298" r:id="rId1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000000"/>
    <a:srgbClr val="6600CC"/>
    <a:srgbClr val="009900"/>
    <a:srgbClr val="FF3300"/>
    <a:srgbClr val="33CC33"/>
    <a:srgbClr val="9973FF"/>
    <a:srgbClr val="DA2C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>
        <p:scale>
          <a:sx n="81" d="100"/>
          <a:sy n="81" d="100"/>
        </p:scale>
        <p:origin x="-83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4038" y="1847850"/>
            <a:ext cx="7773987" cy="971550"/>
          </a:xfrm>
        </p:spPr>
        <p:txBody>
          <a:bodyPr anchor="t">
            <a:spAutoFit/>
          </a:bodyPr>
          <a:lstStyle>
            <a:lvl1pPr>
              <a:defRPr sz="3500"/>
            </a:lvl1pPr>
          </a:lstStyle>
          <a:p>
            <a:r>
              <a:rPr lang="nl-NL"/>
              <a:t/>
            </a:r>
            <a:br>
              <a:rPr lang="nl-NL"/>
            </a:br>
            <a:r>
              <a:rPr lang="nl-NL"/>
              <a:t>Klik om het opmaakprofiel te bewerken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13525" y="790575"/>
            <a:ext cx="1763713" cy="5537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19213" y="790575"/>
            <a:ext cx="5141912" cy="5537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4038" y="1847850"/>
            <a:ext cx="7773987" cy="939800"/>
          </a:xfrm>
        </p:spPr>
        <p:txBody>
          <a:bodyPr anchor="t">
            <a:spAutoFit/>
          </a:bodyPr>
          <a:lstStyle>
            <a:lvl1pPr>
              <a:defRPr sz="2800"/>
            </a:lvl1pPr>
          </a:lstStyle>
          <a:p>
            <a:r>
              <a:rPr lang="nl-NL"/>
              <a:t/>
            </a:r>
            <a:br>
              <a:rPr lang="nl-NL"/>
            </a:br>
            <a:r>
              <a:rPr lang="nl-NL"/>
              <a:t>Klik om het opmaakprofiel te bewerken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19213" y="1316038"/>
            <a:ext cx="3452812" cy="5011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24425" y="1316038"/>
            <a:ext cx="3452813" cy="5011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13525" y="790575"/>
            <a:ext cx="1763713" cy="5537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19213" y="790575"/>
            <a:ext cx="5141912" cy="5537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504348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5043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19213" y="1316038"/>
            <a:ext cx="3452812" cy="5011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24425" y="1316038"/>
            <a:ext cx="3452813" cy="5011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19213" y="790575"/>
            <a:ext cx="7058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19213" y="1316038"/>
            <a:ext cx="7058025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defTabSz="906463" rtl="0" fontAlgn="base">
        <a:lnSpc>
          <a:spcPct val="110000"/>
        </a:lnSpc>
        <a:spcBef>
          <a:spcPct val="0"/>
        </a:spcBef>
        <a:spcAft>
          <a:spcPct val="0"/>
        </a:spcAft>
        <a:defRPr sz="2900">
          <a:solidFill>
            <a:srgbClr val="DA2C36"/>
          </a:solidFill>
          <a:latin typeface="+mj-lt"/>
          <a:ea typeface="+mj-ea"/>
          <a:cs typeface="+mj-cs"/>
        </a:defRPr>
      </a:lvl1pPr>
      <a:lvl2pPr algn="l" defTabSz="906463" rtl="0" fontAlgn="base">
        <a:lnSpc>
          <a:spcPct val="110000"/>
        </a:lnSpc>
        <a:spcBef>
          <a:spcPct val="0"/>
        </a:spcBef>
        <a:spcAft>
          <a:spcPct val="0"/>
        </a:spcAft>
        <a:defRPr sz="2900">
          <a:solidFill>
            <a:srgbClr val="DA2C36"/>
          </a:solidFill>
          <a:latin typeface="Arial" charset="0"/>
        </a:defRPr>
      </a:lvl2pPr>
      <a:lvl3pPr algn="l" defTabSz="906463" rtl="0" fontAlgn="base">
        <a:lnSpc>
          <a:spcPct val="110000"/>
        </a:lnSpc>
        <a:spcBef>
          <a:spcPct val="0"/>
        </a:spcBef>
        <a:spcAft>
          <a:spcPct val="0"/>
        </a:spcAft>
        <a:defRPr sz="2900">
          <a:solidFill>
            <a:srgbClr val="DA2C36"/>
          </a:solidFill>
          <a:latin typeface="Arial" charset="0"/>
        </a:defRPr>
      </a:lvl3pPr>
      <a:lvl4pPr algn="l" defTabSz="906463" rtl="0" fontAlgn="base">
        <a:lnSpc>
          <a:spcPct val="110000"/>
        </a:lnSpc>
        <a:spcBef>
          <a:spcPct val="0"/>
        </a:spcBef>
        <a:spcAft>
          <a:spcPct val="0"/>
        </a:spcAft>
        <a:defRPr sz="2900">
          <a:solidFill>
            <a:srgbClr val="DA2C36"/>
          </a:solidFill>
          <a:latin typeface="Arial" charset="0"/>
        </a:defRPr>
      </a:lvl4pPr>
      <a:lvl5pPr algn="l" defTabSz="906463" rtl="0" fontAlgn="base">
        <a:lnSpc>
          <a:spcPct val="110000"/>
        </a:lnSpc>
        <a:spcBef>
          <a:spcPct val="0"/>
        </a:spcBef>
        <a:spcAft>
          <a:spcPct val="0"/>
        </a:spcAft>
        <a:defRPr sz="2900">
          <a:solidFill>
            <a:srgbClr val="DA2C36"/>
          </a:solidFill>
          <a:latin typeface="Arial" charset="0"/>
        </a:defRPr>
      </a:lvl5pPr>
      <a:lvl6pPr marL="457200" algn="l" defTabSz="906463" rtl="0" fontAlgn="base">
        <a:lnSpc>
          <a:spcPct val="110000"/>
        </a:lnSpc>
        <a:spcBef>
          <a:spcPct val="0"/>
        </a:spcBef>
        <a:spcAft>
          <a:spcPct val="0"/>
        </a:spcAft>
        <a:defRPr sz="2900">
          <a:solidFill>
            <a:srgbClr val="DA2C36"/>
          </a:solidFill>
          <a:latin typeface="Arial" charset="0"/>
        </a:defRPr>
      </a:lvl6pPr>
      <a:lvl7pPr marL="914400" algn="l" defTabSz="906463" rtl="0" fontAlgn="base">
        <a:lnSpc>
          <a:spcPct val="110000"/>
        </a:lnSpc>
        <a:spcBef>
          <a:spcPct val="0"/>
        </a:spcBef>
        <a:spcAft>
          <a:spcPct val="0"/>
        </a:spcAft>
        <a:defRPr sz="2900">
          <a:solidFill>
            <a:srgbClr val="DA2C36"/>
          </a:solidFill>
          <a:latin typeface="Arial" charset="0"/>
        </a:defRPr>
      </a:lvl7pPr>
      <a:lvl8pPr marL="1371600" algn="l" defTabSz="906463" rtl="0" fontAlgn="base">
        <a:lnSpc>
          <a:spcPct val="110000"/>
        </a:lnSpc>
        <a:spcBef>
          <a:spcPct val="0"/>
        </a:spcBef>
        <a:spcAft>
          <a:spcPct val="0"/>
        </a:spcAft>
        <a:defRPr sz="2900">
          <a:solidFill>
            <a:srgbClr val="DA2C36"/>
          </a:solidFill>
          <a:latin typeface="Arial" charset="0"/>
        </a:defRPr>
      </a:lvl8pPr>
      <a:lvl9pPr marL="1828800" algn="l" defTabSz="906463" rtl="0" fontAlgn="base">
        <a:lnSpc>
          <a:spcPct val="110000"/>
        </a:lnSpc>
        <a:spcBef>
          <a:spcPct val="0"/>
        </a:spcBef>
        <a:spcAft>
          <a:spcPct val="0"/>
        </a:spcAft>
        <a:defRPr sz="2900">
          <a:solidFill>
            <a:srgbClr val="DA2C36"/>
          </a:solidFill>
          <a:latin typeface="Arial" charset="0"/>
        </a:defRPr>
      </a:lvl9pPr>
    </p:titleStyle>
    <p:bodyStyle>
      <a:lvl1pPr algn="l" defTabSz="906463" rtl="0" fontAlgn="base">
        <a:lnSpc>
          <a:spcPct val="110000"/>
        </a:lnSpc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814388" indent="-284163" algn="l" defTabSz="906463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303338" indent="-225425" algn="l" defTabSz="906463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792288" indent="-225425" algn="l" defTabSz="906463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4pPr>
      <a:lvl5pPr marL="2281238" indent="-225425" algn="l" defTabSz="906463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5pPr>
      <a:lvl6pPr marL="2738438" indent="-225425" algn="l" defTabSz="906463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6pPr>
      <a:lvl7pPr marL="3195638" indent="-225425" algn="l" defTabSz="906463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7pPr>
      <a:lvl8pPr marL="3652838" indent="-225425" algn="l" defTabSz="906463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8pPr>
      <a:lvl9pPr marL="4110038" indent="-225425" algn="l" defTabSz="906463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19213" y="790575"/>
            <a:ext cx="7058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19213" y="1316038"/>
            <a:ext cx="7058025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06463" rtl="0" fontAlgn="base">
        <a:lnSpc>
          <a:spcPct val="110000"/>
        </a:lnSpc>
        <a:spcBef>
          <a:spcPct val="0"/>
        </a:spcBef>
        <a:spcAft>
          <a:spcPct val="0"/>
        </a:spcAft>
        <a:defRPr sz="2500" b="1">
          <a:solidFill>
            <a:srgbClr val="DA2C36"/>
          </a:solidFill>
          <a:latin typeface="+mj-lt"/>
          <a:ea typeface="+mj-ea"/>
          <a:cs typeface="+mj-cs"/>
        </a:defRPr>
      </a:lvl1pPr>
      <a:lvl2pPr algn="l" defTabSz="906463" rtl="0" fontAlgn="base">
        <a:lnSpc>
          <a:spcPct val="110000"/>
        </a:lnSpc>
        <a:spcBef>
          <a:spcPct val="0"/>
        </a:spcBef>
        <a:spcAft>
          <a:spcPct val="0"/>
        </a:spcAft>
        <a:defRPr sz="2500" b="1">
          <a:solidFill>
            <a:srgbClr val="DA2C36"/>
          </a:solidFill>
          <a:latin typeface="Times New Roman" pitchFamily="18" charset="0"/>
        </a:defRPr>
      </a:lvl2pPr>
      <a:lvl3pPr algn="l" defTabSz="906463" rtl="0" fontAlgn="base">
        <a:lnSpc>
          <a:spcPct val="110000"/>
        </a:lnSpc>
        <a:spcBef>
          <a:spcPct val="0"/>
        </a:spcBef>
        <a:spcAft>
          <a:spcPct val="0"/>
        </a:spcAft>
        <a:defRPr sz="2500" b="1">
          <a:solidFill>
            <a:srgbClr val="DA2C36"/>
          </a:solidFill>
          <a:latin typeface="Times New Roman" pitchFamily="18" charset="0"/>
        </a:defRPr>
      </a:lvl3pPr>
      <a:lvl4pPr algn="l" defTabSz="906463" rtl="0" fontAlgn="base">
        <a:lnSpc>
          <a:spcPct val="110000"/>
        </a:lnSpc>
        <a:spcBef>
          <a:spcPct val="0"/>
        </a:spcBef>
        <a:spcAft>
          <a:spcPct val="0"/>
        </a:spcAft>
        <a:defRPr sz="2500" b="1">
          <a:solidFill>
            <a:srgbClr val="DA2C36"/>
          </a:solidFill>
          <a:latin typeface="Times New Roman" pitchFamily="18" charset="0"/>
        </a:defRPr>
      </a:lvl4pPr>
      <a:lvl5pPr algn="l" defTabSz="906463" rtl="0" fontAlgn="base">
        <a:lnSpc>
          <a:spcPct val="110000"/>
        </a:lnSpc>
        <a:spcBef>
          <a:spcPct val="0"/>
        </a:spcBef>
        <a:spcAft>
          <a:spcPct val="0"/>
        </a:spcAft>
        <a:defRPr sz="2500" b="1">
          <a:solidFill>
            <a:srgbClr val="DA2C36"/>
          </a:solidFill>
          <a:latin typeface="Times New Roman" pitchFamily="18" charset="0"/>
        </a:defRPr>
      </a:lvl5pPr>
      <a:lvl6pPr marL="457200" algn="l" defTabSz="906463" rtl="0" fontAlgn="base">
        <a:lnSpc>
          <a:spcPct val="110000"/>
        </a:lnSpc>
        <a:spcBef>
          <a:spcPct val="0"/>
        </a:spcBef>
        <a:spcAft>
          <a:spcPct val="0"/>
        </a:spcAft>
        <a:defRPr sz="2500" b="1">
          <a:solidFill>
            <a:srgbClr val="DA2C36"/>
          </a:solidFill>
          <a:latin typeface="Times New Roman" pitchFamily="18" charset="0"/>
        </a:defRPr>
      </a:lvl6pPr>
      <a:lvl7pPr marL="914400" algn="l" defTabSz="906463" rtl="0" fontAlgn="base">
        <a:lnSpc>
          <a:spcPct val="110000"/>
        </a:lnSpc>
        <a:spcBef>
          <a:spcPct val="0"/>
        </a:spcBef>
        <a:spcAft>
          <a:spcPct val="0"/>
        </a:spcAft>
        <a:defRPr sz="2500" b="1">
          <a:solidFill>
            <a:srgbClr val="DA2C36"/>
          </a:solidFill>
          <a:latin typeface="Times New Roman" pitchFamily="18" charset="0"/>
        </a:defRPr>
      </a:lvl7pPr>
      <a:lvl8pPr marL="1371600" algn="l" defTabSz="906463" rtl="0" fontAlgn="base">
        <a:lnSpc>
          <a:spcPct val="110000"/>
        </a:lnSpc>
        <a:spcBef>
          <a:spcPct val="0"/>
        </a:spcBef>
        <a:spcAft>
          <a:spcPct val="0"/>
        </a:spcAft>
        <a:defRPr sz="2500" b="1">
          <a:solidFill>
            <a:srgbClr val="DA2C36"/>
          </a:solidFill>
          <a:latin typeface="Times New Roman" pitchFamily="18" charset="0"/>
        </a:defRPr>
      </a:lvl8pPr>
      <a:lvl9pPr marL="1828800" algn="l" defTabSz="906463" rtl="0" fontAlgn="base">
        <a:lnSpc>
          <a:spcPct val="110000"/>
        </a:lnSpc>
        <a:spcBef>
          <a:spcPct val="0"/>
        </a:spcBef>
        <a:spcAft>
          <a:spcPct val="0"/>
        </a:spcAft>
        <a:defRPr sz="2500" b="1">
          <a:solidFill>
            <a:srgbClr val="DA2C36"/>
          </a:solidFill>
          <a:latin typeface="Times New Roman" pitchFamily="18" charset="0"/>
        </a:defRPr>
      </a:lvl9pPr>
    </p:titleStyle>
    <p:bodyStyle>
      <a:lvl1pPr algn="l" defTabSz="906463" rtl="0" fontAlgn="base">
        <a:lnSpc>
          <a:spcPct val="110000"/>
        </a:lnSpc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814388" indent="-284163" algn="l" defTabSz="906463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303338" indent="-225425" algn="l" defTabSz="906463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792288" indent="-225425" algn="l" defTabSz="906463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4pPr>
      <a:lvl5pPr marL="2281238" indent="-225425" algn="l" defTabSz="906463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5pPr>
      <a:lvl6pPr marL="2738438" indent="-225425" algn="l" defTabSz="906463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6pPr>
      <a:lvl7pPr marL="3195638" indent="-225425" algn="l" defTabSz="906463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7pPr>
      <a:lvl8pPr marL="3652838" indent="-225425" algn="l" defTabSz="906463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8pPr>
      <a:lvl9pPr marL="4110038" indent="-225425" algn="l" defTabSz="906463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8813" y="6064250"/>
            <a:ext cx="6867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1341438" rtl="0" fontAlgn="base">
        <a:lnSpc>
          <a:spcPct val="11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l" defTabSz="1341438" rtl="0" fontAlgn="base">
        <a:lnSpc>
          <a:spcPct val="11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2pPr>
      <a:lvl3pPr algn="l" defTabSz="1341438" rtl="0" fontAlgn="base">
        <a:lnSpc>
          <a:spcPct val="11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3pPr>
      <a:lvl4pPr algn="l" defTabSz="1341438" rtl="0" fontAlgn="base">
        <a:lnSpc>
          <a:spcPct val="11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4pPr>
      <a:lvl5pPr algn="l" defTabSz="1341438" rtl="0" fontAlgn="base">
        <a:lnSpc>
          <a:spcPct val="11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5pPr>
      <a:lvl6pPr marL="457200" algn="l" defTabSz="1341438" rtl="0" fontAlgn="base">
        <a:lnSpc>
          <a:spcPct val="11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6pPr>
      <a:lvl7pPr marL="914400" algn="l" defTabSz="1341438" rtl="0" fontAlgn="base">
        <a:lnSpc>
          <a:spcPct val="11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7pPr>
      <a:lvl8pPr marL="1371600" algn="l" defTabSz="1341438" rtl="0" fontAlgn="base">
        <a:lnSpc>
          <a:spcPct val="11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8pPr>
      <a:lvl9pPr marL="1828800" algn="l" defTabSz="1341438" rtl="0" fontAlgn="base">
        <a:lnSpc>
          <a:spcPct val="11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9pPr>
    </p:titleStyle>
    <p:bodyStyle>
      <a:lvl1pPr marL="503238" indent="-503238" algn="l" defTabSz="1341438" rtl="0" fontAlgn="base">
        <a:spcBef>
          <a:spcPct val="20000"/>
        </a:spcBef>
        <a:spcAft>
          <a:spcPct val="0"/>
        </a:spcAft>
        <a:buChar char="•"/>
        <a:defRPr sz="4700">
          <a:solidFill>
            <a:schemeClr val="tx1"/>
          </a:solidFill>
          <a:latin typeface="+mn-lt"/>
          <a:ea typeface="+mn-ea"/>
          <a:cs typeface="+mn-cs"/>
        </a:defRPr>
      </a:lvl1pPr>
      <a:lvl2pPr marL="1089025" indent="-419100" algn="l" defTabSz="1341438" rtl="0" fontAlgn="base">
        <a:spcBef>
          <a:spcPct val="20000"/>
        </a:spcBef>
        <a:spcAft>
          <a:spcPct val="0"/>
        </a:spcAft>
        <a:buChar char="–"/>
        <a:defRPr sz="4100">
          <a:solidFill>
            <a:schemeClr val="tx1"/>
          </a:solidFill>
          <a:latin typeface="+mn-lt"/>
        </a:defRPr>
      </a:lvl2pPr>
      <a:lvl3pPr marL="1676400" indent="-334963" algn="l" defTabSz="1341438" rtl="0" fontAlgn="base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</a:defRPr>
      </a:lvl3pPr>
      <a:lvl4pPr marL="2347913" indent="-336550" algn="l" defTabSz="1341438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4pPr>
      <a:lvl5pPr marL="3017838" indent="-334963" algn="l" defTabSz="1341438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5pPr>
      <a:lvl6pPr marL="3475038" indent="-334963" algn="l" defTabSz="1341438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6pPr>
      <a:lvl7pPr marL="3932238" indent="-334963" algn="l" defTabSz="1341438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7pPr>
      <a:lvl8pPr marL="4389438" indent="-334963" algn="l" defTabSz="1341438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8pPr>
      <a:lvl9pPr marL="4846638" indent="-334963" algn="l" defTabSz="1341438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8.jpe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3" name="Picture 7" descr="2eF-HAV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</p:spPr>
      </p:pic>
      <p:sp>
        <p:nvSpPr>
          <p:cNvPr id="65545" name="Rectangle 4"/>
          <p:cNvSpPr>
            <a:spLocks noChangeArrowheads="1"/>
          </p:cNvSpPr>
          <p:nvPr/>
        </p:nvSpPr>
        <p:spPr bwMode="auto">
          <a:xfrm>
            <a:off x="554038" y="1893888"/>
            <a:ext cx="8339137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06463">
              <a:lnSpc>
                <a:spcPct val="110000"/>
              </a:lnSpc>
            </a:pPr>
            <a:r>
              <a:rPr lang="nl-NL" sz="3500">
                <a:solidFill>
                  <a:schemeClr val="bg2"/>
                </a:solidFill>
              </a:rPr>
              <a:t>		</a:t>
            </a:r>
            <a:br>
              <a:rPr lang="nl-NL" sz="3500">
                <a:solidFill>
                  <a:schemeClr val="bg2"/>
                </a:solidFill>
              </a:rPr>
            </a:br>
            <a:r>
              <a:rPr lang="nl-NL" sz="3500">
                <a:solidFill>
                  <a:srgbClr val="7F7F7F"/>
                </a:solidFill>
              </a:rPr>
              <a:t>havo A  </a:t>
            </a:r>
            <a:r>
              <a:rPr lang="nl-NL" sz="3500" b="1">
                <a:solidFill>
                  <a:srgbClr val="DA2C36"/>
                </a:solidFill>
              </a:rPr>
              <a:t>Samenvatting </a:t>
            </a:r>
            <a:r>
              <a:rPr lang="nl-NL" sz="3500">
                <a:solidFill>
                  <a:srgbClr val="DA2C36"/>
                </a:solidFill>
              </a:rPr>
              <a:t>Hoofdstuk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blz89a"/>
          <p:cNvPicPr>
            <a:picLocks noChangeAspect="1" noChangeArrowheads="1"/>
          </p:cNvPicPr>
          <p:nvPr/>
        </p:nvPicPr>
        <p:blipFill>
          <a:blip r:embed="rId2" cstate="print"/>
          <a:srcRect t="3992"/>
          <a:stretch>
            <a:fillRect/>
          </a:stretch>
        </p:blipFill>
        <p:spPr bwMode="auto">
          <a:xfrm>
            <a:off x="539750" y="1538288"/>
            <a:ext cx="6019800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79" name="Picture 3" descr="blz89a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64313" y="1196975"/>
            <a:ext cx="24003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0" name="Picture 4" descr="blz89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3735388"/>
            <a:ext cx="55054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1" name="Picture 5" descr="blz89b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21450" y="3716338"/>
            <a:ext cx="23717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3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981075"/>
            <a:ext cx="6870700" cy="576263"/>
          </a:xfrm>
        </p:spPr>
        <p:txBody>
          <a:bodyPr/>
          <a:lstStyle/>
          <a:p>
            <a:r>
              <a:rPr lang="nl-NL" sz="2000"/>
              <a:t>Lineaire en exponentiële groei</a:t>
            </a: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8304213" y="6308725"/>
            <a:ext cx="588962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/>
              <a:t>10.3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792163"/>
            <a:ext cx="9144000" cy="576262"/>
          </a:xfrm>
        </p:spPr>
        <p:txBody>
          <a:bodyPr/>
          <a:lstStyle/>
          <a:p>
            <a:r>
              <a:rPr lang="en-US" sz="2000"/>
              <a:t>voorbeeld</a:t>
            </a:r>
          </a:p>
        </p:txBody>
      </p:sp>
      <p:sp>
        <p:nvSpPr>
          <p:cNvPr id="51203" name="Line 3"/>
          <p:cNvSpPr>
            <a:spLocks noChangeShapeType="1"/>
          </p:cNvSpPr>
          <p:nvPr/>
        </p:nvSpPr>
        <p:spPr bwMode="auto">
          <a:xfrm>
            <a:off x="4535488" y="4629150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4535488" y="1604963"/>
            <a:ext cx="0" cy="381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5256213" y="1604963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5976938" y="1604963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6696075" y="1604963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7416800" y="1604963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8135938" y="1604963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4284663" y="1747838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4284663" y="2468563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4319588" y="4629150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4284663" y="3908425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4284663" y="4629150"/>
            <a:ext cx="4067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4284663" y="5348288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4140200" y="15319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 4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4268788" y="45974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0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4140200" y="3692525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1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5076825" y="1268413"/>
            <a:ext cx="358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6600">
                <a:solidFill>
                  <a:srgbClr val="33CC33"/>
                </a:solidFill>
              </a:rPr>
              <a:t>·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7942263" y="3482975"/>
            <a:ext cx="3587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6600">
                <a:solidFill>
                  <a:srgbClr val="33CC33"/>
                </a:solidFill>
              </a:rPr>
              <a:t>·</a:t>
            </a:r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>
            <a:off x="4859338" y="1458913"/>
            <a:ext cx="3889375" cy="288131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22" name="Line 22"/>
          <p:cNvSpPr>
            <a:spLocks noChangeShapeType="1"/>
          </p:cNvSpPr>
          <p:nvPr/>
        </p:nvSpPr>
        <p:spPr bwMode="auto">
          <a:xfrm>
            <a:off x="5292725" y="1747838"/>
            <a:ext cx="2879725" cy="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 flipV="1">
            <a:off x="8143875" y="1747838"/>
            <a:ext cx="0" cy="215900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>
            <a:off x="4284663" y="3187700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8388350" y="491648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i="1"/>
              <a:t>x</a:t>
            </a:r>
          </a:p>
        </p:txBody>
      </p:sp>
      <p:sp>
        <p:nvSpPr>
          <p:cNvPr id="51226" name="Text Box 26"/>
          <p:cNvSpPr txBox="1">
            <a:spLocks noChangeArrowheads="1"/>
          </p:cNvSpPr>
          <p:nvPr/>
        </p:nvSpPr>
        <p:spPr bwMode="auto">
          <a:xfrm>
            <a:off x="6588125" y="1316038"/>
            <a:ext cx="288925" cy="276225"/>
          </a:xfrm>
          <a:prstGeom prst="rect">
            <a:avLst/>
          </a:prstGeom>
          <a:noFill/>
          <a:ln w="222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 b="1"/>
              <a:t>4</a:t>
            </a:r>
          </a:p>
        </p:txBody>
      </p:sp>
      <p:sp>
        <p:nvSpPr>
          <p:cNvPr id="51227" name="Text Box 27"/>
          <p:cNvSpPr txBox="1">
            <a:spLocks noChangeArrowheads="1"/>
          </p:cNvSpPr>
          <p:nvPr/>
        </p:nvSpPr>
        <p:spPr bwMode="auto">
          <a:xfrm>
            <a:off x="8316913" y="2466975"/>
            <a:ext cx="431800" cy="276225"/>
          </a:xfrm>
          <a:prstGeom prst="rect">
            <a:avLst/>
          </a:prstGeom>
          <a:noFill/>
          <a:ln w="222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 b="1"/>
              <a:t>-3</a:t>
            </a:r>
          </a:p>
        </p:txBody>
      </p:sp>
      <p:sp>
        <p:nvSpPr>
          <p:cNvPr id="51228" name="Rectangle 28"/>
          <p:cNvSpPr>
            <a:spLocks noChangeArrowheads="1"/>
          </p:cNvSpPr>
          <p:nvPr/>
        </p:nvSpPr>
        <p:spPr bwMode="auto">
          <a:xfrm>
            <a:off x="1636713" y="2987675"/>
            <a:ext cx="7921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nl-NL" sz="1700">
                <a:latin typeface="Times New Roman" pitchFamily="18" charset="0"/>
              </a:rPr>
              <a:t>∆</a:t>
            </a:r>
            <a:r>
              <a:rPr lang="nl-NL" sz="1700" i="1">
                <a:latin typeface="Times New Roman" pitchFamily="18" charset="0"/>
              </a:rPr>
              <a:t>y</a:t>
            </a:r>
          </a:p>
        </p:txBody>
      </p:sp>
      <p:sp>
        <p:nvSpPr>
          <p:cNvPr id="51229" name="Rectangle 29"/>
          <p:cNvSpPr>
            <a:spLocks noChangeArrowheads="1"/>
          </p:cNvSpPr>
          <p:nvPr/>
        </p:nvSpPr>
        <p:spPr bwMode="auto">
          <a:xfrm>
            <a:off x="357188" y="2987675"/>
            <a:ext cx="14430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nl-NL" sz="1700">
                <a:latin typeface="Times New Roman" pitchFamily="18" charset="0"/>
              </a:rPr>
              <a:t>omhoog</a:t>
            </a:r>
          </a:p>
        </p:txBody>
      </p:sp>
      <p:sp>
        <p:nvSpPr>
          <p:cNvPr id="51230" name="Rectangle 30"/>
          <p:cNvSpPr>
            <a:spLocks noChangeArrowheads="1"/>
          </p:cNvSpPr>
          <p:nvPr/>
        </p:nvSpPr>
        <p:spPr bwMode="auto">
          <a:xfrm>
            <a:off x="1604963" y="2613025"/>
            <a:ext cx="7921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nl-NL" sz="1700">
                <a:latin typeface="Times New Roman" pitchFamily="18" charset="0"/>
              </a:rPr>
              <a:t>∆</a:t>
            </a:r>
            <a:r>
              <a:rPr lang="nl-NL" sz="1700" i="1">
                <a:latin typeface="Times New Roman" pitchFamily="18" charset="0"/>
              </a:rPr>
              <a:t>x</a:t>
            </a:r>
          </a:p>
        </p:txBody>
      </p:sp>
      <p:sp>
        <p:nvSpPr>
          <p:cNvPr id="51231" name="Rectangle 31"/>
          <p:cNvSpPr>
            <a:spLocks noChangeArrowheads="1"/>
          </p:cNvSpPr>
          <p:nvPr/>
        </p:nvSpPr>
        <p:spPr bwMode="auto">
          <a:xfrm>
            <a:off x="434975" y="2613025"/>
            <a:ext cx="1333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nl-NL" sz="1700">
                <a:latin typeface="Times New Roman" pitchFamily="18" charset="0"/>
              </a:rPr>
              <a:t>rechts</a:t>
            </a:r>
          </a:p>
        </p:txBody>
      </p:sp>
      <p:sp>
        <p:nvSpPr>
          <p:cNvPr id="51232" name="Line 32"/>
          <p:cNvSpPr>
            <a:spLocks noChangeShapeType="1"/>
          </p:cNvSpPr>
          <p:nvPr/>
        </p:nvSpPr>
        <p:spPr bwMode="auto">
          <a:xfrm flipV="1">
            <a:off x="531813" y="2987675"/>
            <a:ext cx="24844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33" name="Line 33"/>
          <p:cNvSpPr>
            <a:spLocks noChangeShapeType="1"/>
          </p:cNvSpPr>
          <p:nvPr/>
        </p:nvSpPr>
        <p:spPr bwMode="auto">
          <a:xfrm>
            <a:off x="1606550" y="2600325"/>
            <a:ext cx="0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539750" y="3648075"/>
            <a:ext cx="4356100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nl-NL" sz="1700" i="1">
                <a:solidFill>
                  <a:schemeClr val="tx2"/>
                </a:solidFill>
                <a:latin typeface="Times New Roman" pitchFamily="18" charset="0"/>
              </a:rPr>
              <a:t>a</a:t>
            </a:r>
            <a:r>
              <a:rPr lang="nl-NL" sz="1700">
                <a:solidFill>
                  <a:schemeClr val="tx2"/>
                </a:solidFill>
                <a:latin typeface="Times New Roman" pitchFamily="18" charset="0"/>
              </a:rPr>
              <a:t> = ∆</a:t>
            </a:r>
            <a:r>
              <a:rPr lang="nl-NL" sz="1700" i="1">
                <a:solidFill>
                  <a:schemeClr val="tx2"/>
                </a:solidFill>
                <a:latin typeface="Times New Roman" pitchFamily="18" charset="0"/>
              </a:rPr>
              <a:t>y</a:t>
            </a:r>
            <a:r>
              <a:rPr lang="nl-NL" sz="1700">
                <a:solidFill>
                  <a:schemeClr val="tx2"/>
                </a:solidFill>
                <a:latin typeface="Times New Roman" pitchFamily="18" charset="0"/>
              </a:rPr>
              <a:t> : ∆</a:t>
            </a:r>
            <a:r>
              <a:rPr lang="nl-NL" sz="1700" i="1">
                <a:solidFill>
                  <a:schemeClr val="tx2"/>
                </a:solidFill>
                <a:latin typeface="Times New Roman" pitchFamily="18" charset="0"/>
              </a:rPr>
              <a:t>x</a:t>
            </a:r>
          </a:p>
          <a:p>
            <a:pPr>
              <a:lnSpc>
                <a:spcPct val="110000"/>
              </a:lnSpc>
            </a:pPr>
            <a:r>
              <a:rPr lang="nl-NL" sz="1700" i="1">
                <a:latin typeface="Times New Roman" pitchFamily="18" charset="0"/>
              </a:rPr>
              <a:t>a</a:t>
            </a:r>
            <a:r>
              <a:rPr lang="nl-NL" sz="1700">
                <a:latin typeface="Times New Roman" pitchFamily="18" charset="0"/>
              </a:rPr>
              <a:t> = -</a:t>
            </a:r>
            <a:r>
              <a:rPr lang="en-US" sz="1700">
                <a:latin typeface="Times New Roman" pitchFamily="18" charset="0"/>
              </a:rPr>
              <a:t>¾</a:t>
            </a:r>
          </a:p>
          <a:p>
            <a:pPr>
              <a:lnSpc>
                <a:spcPct val="110000"/>
              </a:lnSpc>
            </a:pPr>
            <a:r>
              <a:rPr lang="en-US" sz="1700" i="1">
                <a:solidFill>
                  <a:srgbClr val="0000CC"/>
                </a:solidFill>
                <a:latin typeface="Times New Roman" pitchFamily="18" charset="0"/>
              </a:rPr>
              <a:t>y</a:t>
            </a:r>
            <a:r>
              <a:rPr lang="en-US" sz="1700">
                <a:solidFill>
                  <a:srgbClr val="0000CC"/>
                </a:solidFill>
                <a:latin typeface="Times New Roman" pitchFamily="18" charset="0"/>
              </a:rPr>
              <a:t> = </a:t>
            </a:r>
            <a:r>
              <a:rPr lang="en-US" sz="1700" i="1">
                <a:solidFill>
                  <a:srgbClr val="0000CC"/>
                </a:solidFill>
                <a:latin typeface="Times New Roman" pitchFamily="18" charset="0"/>
              </a:rPr>
              <a:t>ax</a:t>
            </a:r>
            <a:r>
              <a:rPr lang="en-US" sz="1700">
                <a:solidFill>
                  <a:srgbClr val="0000CC"/>
                </a:solidFill>
                <a:latin typeface="Times New Roman" pitchFamily="18" charset="0"/>
              </a:rPr>
              <a:t> + </a:t>
            </a:r>
            <a:r>
              <a:rPr lang="en-US" sz="1700" i="1">
                <a:solidFill>
                  <a:srgbClr val="0000CC"/>
                </a:solidFill>
                <a:latin typeface="Times New Roman" pitchFamily="18" charset="0"/>
              </a:rPr>
              <a:t>b</a:t>
            </a:r>
          </a:p>
          <a:p>
            <a:pPr>
              <a:lnSpc>
                <a:spcPct val="110000"/>
              </a:lnSpc>
            </a:pPr>
            <a:r>
              <a:rPr lang="en-US" sz="1700" i="1">
                <a:latin typeface="Times New Roman" pitchFamily="18" charset="0"/>
              </a:rPr>
              <a:t>y </a:t>
            </a:r>
            <a:r>
              <a:rPr lang="en-US" sz="1700">
                <a:latin typeface="Times New Roman" pitchFamily="18" charset="0"/>
              </a:rPr>
              <a:t>= -¾</a:t>
            </a:r>
            <a:r>
              <a:rPr lang="en-US" sz="1700" i="1">
                <a:latin typeface="Times New Roman" pitchFamily="18" charset="0"/>
              </a:rPr>
              <a:t>x</a:t>
            </a:r>
            <a:r>
              <a:rPr lang="en-US" sz="1700">
                <a:latin typeface="Times New Roman" pitchFamily="18" charset="0"/>
              </a:rPr>
              <a:t> + </a:t>
            </a:r>
            <a:r>
              <a:rPr lang="en-US" sz="1700" i="1">
                <a:latin typeface="Times New Roman" pitchFamily="18" charset="0"/>
              </a:rPr>
              <a:t>b</a:t>
            </a:r>
            <a:r>
              <a:rPr lang="en-US" sz="1700">
                <a:latin typeface="Times New Roman" pitchFamily="18" charset="0"/>
              </a:rPr>
              <a:t>  door </a:t>
            </a:r>
            <a:r>
              <a:rPr lang="en-US" sz="1700" i="1">
                <a:latin typeface="Times New Roman" pitchFamily="18" charset="0"/>
              </a:rPr>
              <a:t>A</a:t>
            </a:r>
            <a:r>
              <a:rPr lang="en-US" sz="1700">
                <a:latin typeface="Times New Roman" pitchFamily="18" charset="0"/>
              </a:rPr>
              <a:t>(1,4)</a:t>
            </a:r>
          </a:p>
          <a:p>
            <a:pPr>
              <a:lnSpc>
                <a:spcPct val="110000"/>
              </a:lnSpc>
            </a:pPr>
            <a:r>
              <a:rPr lang="en-US" sz="1700">
                <a:latin typeface="Times New Roman" pitchFamily="18" charset="0"/>
              </a:rPr>
              <a:t>4 = -¾ · 1 + </a:t>
            </a:r>
            <a:r>
              <a:rPr lang="en-US" sz="1700" i="1">
                <a:latin typeface="Times New Roman" pitchFamily="18" charset="0"/>
              </a:rPr>
              <a:t>b</a:t>
            </a:r>
          </a:p>
          <a:p>
            <a:pPr>
              <a:lnSpc>
                <a:spcPct val="110000"/>
              </a:lnSpc>
            </a:pPr>
            <a:r>
              <a:rPr lang="en-US" sz="1700">
                <a:latin typeface="Times New Roman" pitchFamily="18" charset="0"/>
              </a:rPr>
              <a:t>4 = -¾ + </a:t>
            </a:r>
            <a:r>
              <a:rPr lang="en-US" sz="1700" i="1">
                <a:latin typeface="Times New Roman" pitchFamily="18" charset="0"/>
              </a:rPr>
              <a:t>b</a:t>
            </a:r>
          </a:p>
          <a:p>
            <a:pPr>
              <a:lnSpc>
                <a:spcPct val="110000"/>
              </a:lnSpc>
            </a:pPr>
            <a:r>
              <a:rPr lang="en-US" sz="1700">
                <a:latin typeface="Times New Roman" pitchFamily="18" charset="0"/>
              </a:rPr>
              <a:t>4¾ = </a:t>
            </a:r>
            <a:r>
              <a:rPr lang="en-US" sz="1700" i="1">
                <a:latin typeface="Times New Roman" pitchFamily="18" charset="0"/>
              </a:rPr>
              <a:t>b</a:t>
            </a:r>
            <a:r>
              <a:rPr lang="en-US" sz="1700">
                <a:latin typeface="Times New Roman" pitchFamily="18" charset="0"/>
              </a:rPr>
              <a:t>  </a:t>
            </a:r>
            <a:r>
              <a:rPr lang="en-US" sz="1700">
                <a:latin typeface="Times New Roman" pitchFamily="18" charset="0"/>
                <a:sym typeface="Wingdings" pitchFamily="2" charset="2"/>
              </a:rPr>
              <a:t>  </a:t>
            </a:r>
            <a:r>
              <a:rPr lang="en-US" sz="1700" i="1">
                <a:latin typeface="Times New Roman" pitchFamily="18" charset="0"/>
                <a:sym typeface="Wingdings" pitchFamily="2" charset="2"/>
              </a:rPr>
              <a:t>b</a:t>
            </a:r>
            <a:r>
              <a:rPr lang="en-US" sz="1700">
                <a:latin typeface="Times New Roman" pitchFamily="18" charset="0"/>
                <a:sym typeface="Wingdings" pitchFamily="2" charset="2"/>
              </a:rPr>
              <a:t> = 4¾</a:t>
            </a:r>
          </a:p>
          <a:p>
            <a:pPr>
              <a:lnSpc>
                <a:spcPct val="110000"/>
              </a:lnSpc>
            </a:pPr>
            <a:r>
              <a:rPr lang="en-US" sz="1700" i="1">
                <a:solidFill>
                  <a:srgbClr val="DA2C36"/>
                </a:solidFill>
                <a:latin typeface="Times New Roman" pitchFamily="18" charset="0"/>
                <a:sym typeface="Wingdings" pitchFamily="2" charset="2"/>
              </a:rPr>
              <a:t>m </a:t>
            </a:r>
            <a:r>
              <a:rPr lang="en-US" sz="1700">
                <a:solidFill>
                  <a:srgbClr val="DA2C36"/>
                </a:solidFill>
                <a:latin typeface="Times New Roman" pitchFamily="18" charset="0"/>
                <a:sym typeface="Wingdings" pitchFamily="2" charset="2"/>
              </a:rPr>
              <a:t>: </a:t>
            </a:r>
            <a:r>
              <a:rPr lang="en-US" sz="1700" i="1">
                <a:solidFill>
                  <a:srgbClr val="DA2C36"/>
                </a:solidFill>
                <a:latin typeface="Times New Roman" pitchFamily="18" charset="0"/>
                <a:sym typeface="Wingdings" pitchFamily="2" charset="2"/>
              </a:rPr>
              <a:t>y</a:t>
            </a:r>
            <a:r>
              <a:rPr lang="en-US" sz="1700">
                <a:solidFill>
                  <a:srgbClr val="DA2C36"/>
                </a:solidFill>
                <a:latin typeface="Times New Roman" pitchFamily="18" charset="0"/>
                <a:sym typeface="Wingdings" pitchFamily="2" charset="2"/>
              </a:rPr>
              <a:t> = -¾</a:t>
            </a:r>
            <a:r>
              <a:rPr lang="en-US" sz="1700" i="1">
                <a:solidFill>
                  <a:srgbClr val="DA2C36"/>
                </a:solidFill>
                <a:latin typeface="Times New Roman" pitchFamily="18" charset="0"/>
                <a:sym typeface="Wingdings" pitchFamily="2" charset="2"/>
              </a:rPr>
              <a:t>x</a:t>
            </a:r>
            <a:r>
              <a:rPr lang="en-US" sz="1700">
                <a:solidFill>
                  <a:srgbClr val="DA2C36"/>
                </a:solidFill>
                <a:latin typeface="Times New Roman" pitchFamily="18" charset="0"/>
                <a:sym typeface="Wingdings" pitchFamily="2" charset="2"/>
              </a:rPr>
              <a:t> + 4¾</a:t>
            </a:r>
            <a:endParaRPr lang="en-US" sz="1700">
              <a:solidFill>
                <a:srgbClr val="DA2C36"/>
              </a:solidFill>
              <a:latin typeface="Times New Roman" pitchFamily="18" charset="0"/>
            </a:endParaRPr>
          </a:p>
        </p:txBody>
      </p:sp>
      <p:sp>
        <p:nvSpPr>
          <p:cNvPr id="51235" name="Text Box 35"/>
          <p:cNvSpPr txBox="1">
            <a:spLocks noChangeArrowheads="1"/>
          </p:cNvSpPr>
          <p:nvPr/>
        </p:nvSpPr>
        <p:spPr bwMode="auto">
          <a:xfrm>
            <a:off x="5076825" y="46275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1</a:t>
            </a:r>
          </a:p>
        </p:txBody>
      </p:sp>
      <p:sp>
        <p:nvSpPr>
          <p:cNvPr id="51236" name="Text Box 36"/>
          <p:cNvSpPr txBox="1">
            <a:spLocks noChangeArrowheads="1"/>
          </p:cNvSpPr>
          <p:nvPr/>
        </p:nvSpPr>
        <p:spPr bwMode="auto">
          <a:xfrm>
            <a:off x="7956550" y="46275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5</a:t>
            </a:r>
          </a:p>
        </p:txBody>
      </p:sp>
      <p:sp>
        <p:nvSpPr>
          <p:cNvPr id="51237" name="Text Box 37"/>
          <p:cNvSpPr txBox="1">
            <a:spLocks noChangeArrowheads="1"/>
          </p:cNvSpPr>
          <p:nvPr/>
        </p:nvSpPr>
        <p:spPr bwMode="auto">
          <a:xfrm>
            <a:off x="5146675" y="13414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i="1"/>
              <a:t>A</a:t>
            </a:r>
          </a:p>
        </p:txBody>
      </p:sp>
      <p:sp>
        <p:nvSpPr>
          <p:cNvPr id="51238" name="Text Box 38"/>
          <p:cNvSpPr txBox="1">
            <a:spLocks noChangeArrowheads="1"/>
          </p:cNvSpPr>
          <p:nvPr/>
        </p:nvSpPr>
        <p:spPr bwMode="auto">
          <a:xfrm>
            <a:off x="8172450" y="36195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i="1"/>
              <a:t>B</a:t>
            </a:r>
          </a:p>
        </p:txBody>
      </p:sp>
      <p:sp>
        <p:nvSpPr>
          <p:cNvPr id="51239" name="AutoShape 39"/>
          <p:cNvSpPr>
            <a:spLocks noChangeArrowheads="1"/>
          </p:cNvSpPr>
          <p:nvPr/>
        </p:nvSpPr>
        <p:spPr bwMode="auto">
          <a:xfrm>
            <a:off x="6858000" y="2000250"/>
            <a:ext cx="1046163" cy="676275"/>
          </a:xfrm>
          <a:prstGeom prst="cloudCallout">
            <a:avLst>
              <a:gd name="adj1" fmla="val 69801"/>
              <a:gd name="adj2" fmla="val 46801"/>
            </a:avLst>
          </a:prstGeom>
          <a:solidFill>
            <a:schemeClr val="bg1"/>
          </a:solidFill>
          <a:ln w="25400" cap="rnd">
            <a:solidFill>
              <a:srgbClr val="DA2C36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r>
              <a:rPr lang="nl-NL" sz="1200" i="1">
                <a:solidFill>
                  <a:srgbClr val="DA2C36"/>
                </a:solidFill>
              </a:rPr>
              <a:t>y</a:t>
            </a:r>
            <a:r>
              <a:rPr lang="nl-NL" sz="1200" i="1" baseline="-25000">
                <a:solidFill>
                  <a:srgbClr val="DA2C36"/>
                </a:solidFill>
              </a:rPr>
              <a:t>B</a:t>
            </a:r>
            <a:r>
              <a:rPr lang="nl-NL" sz="1200">
                <a:solidFill>
                  <a:srgbClr val="DA2C36"/>
                </a:solidFill>
              </a:rPr>
              <a:t> – </a:t>
            </a:r>
            <a:r>
              <a:rPr lang="nl-NL" sz="1200" i="1">
                <a:solidFill>
                  <a:srgbClr val="DA2C36"/>
                </a:solidFill>
              </a:rPr>
              <a:t>y</a:t>
            </a:r>
            <a:r>
              <a:rPr lang="nl-NL" sz="1200" i="1" baseline="-25000">
                <a:solidFill>
                  <a:srgbClr val="DA2C36"/>
                </a:solidFill>
              </a:rPr>
              <a:t>A</a:t>
            </a:r>
            <a:r>
              <a:rPr lang="nl-NL" sz="1200" baseline="-25000">
                <a:solidFill>
                  <a:srgbClr val="DA2C36"/>
                </a:solidFill>
              </a:rPr>
              <a:t> </a:t>
            </a:r>
            <a:r>
              <a:rPr lang="nl-NL" sz="1200">
                <a:solidFill>
                  <a:srgbClr val="DA2C36"/>
                </a:solidFill>
              </a:rPr>
              <a:t>= 1 - 4</a:t>
            </a:r>
            <a:r>
              <a:rPr lang="nl-NL" sz="1200"/>
              <a:t>  </a:t>
            </a:r>
          </a:p>
        </p:txBody>
      </p:sp>
      <p:sp>
        <p:nvSpPr>
          <p:cNvPr id="51240" name="AutoShape 40"/>
          <p:cNvSpPr>
            <a:spLocks noChangeArrowheads="1"/>
          </p:cNvSpPr>
          <p:nvPr/>
        </p:nvSpPr>
        <p:spPr bwMode="auto">
          <a:xfrm>
            <a:off x="4857750" y="2214563"/>
            <a:ext cx="1046163" cy="714375"/>
          </a:xfrm>
          <a:prstGeom prst="cloudCallout">
            <a:avLst>
              <a:gd name="adj1" fmla="val 74773"/>
              <a:gd name="adj2" fmla="val -108338"/>
            </a:avLst>
          </a:prstGeom>
          <a:solidFill>
            <a:schemeClr val="bg1"/>
          </a:solidFill>
          <a:ln w="25400" cap="rnd">
            <a:solidFill>
              <a:srgbClr val="DA2C36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r>
              <a:rPr lang="nl-NL" sz="1200" i="1">
                <a:solidFill>
                  <a:srgbClr val="DA2C36"/>
                </a:solidFill>
              </a:rPr>
              <a:t>x</a:t>
            </a:r>
            <a:r>
              <a:rPr lang="nl-NL" sz="1200" i="1" baseline="-25000">
                <a:solidFill>
                  <a:srgbClr val="DA2C36"/>
                </a:solidFill>
              </a:rPr>
              <a:t>B</a:t>
            </a:r>
            <a:r>
              <a:rPr lang="nl-NL" sz="1200">
                <a:solidFill>
                  <a:srgbClr val="DA2C36"/>
                </a:solidFill>
              </a:rPr>
              <a:t> – </a:t>
            </a:r>
            <a:r>
              <a:rPr lang="nl-NL" sz="1200" i="1">
                <a:solidFill>
                  <a:srgbClr val="DA2C36"/>
                </a:solidFill>
              </a:rPr>
              <a:t>x</a:t>
            </a:r>
            <a:r>
              <a:rPr lang="nl-NL" sz="1200" i="1" baseline="-25000">
                <a:solidFill>
                  <a:srgbClr val="DA2C36"/>
                </a:solidFill>
              </a:rPr>
              <a:t>A</a:t>
            </a:r>
            <a:r>
              <a:rPr lang="nl-NL" sz="1200" baseline="-25000">
                <a:solidFill>
                  <a:srgbClr val="DA2C36"/>
                </a:solidFill>
              </a:rPr>
              <a:t> </a:t>
            </a:r>
            <a:r>
              <a:rPr lang="nl-NL" sz="1200">
                <a:solidFill>
                  <a:srgbClr val="DA2C36"/>
                </a:solidFill>
              </a:rPr>
              <a:t>= 5 - 1</a:t>
            </a:r>
            <a:r>
              <a:rPr lang="nl-NL" sz="1200"/>
              <a:t>  </a:t>
            </a:r>
          </a:p>
        </p:txBody>
      </p:sp>
      <p:sp>
        <p:nvSpPr>
          <p:cNvPr id="51241" name="Rectangle 41"/>
          <p:cNvSpPr>
            <a:spLocks noChangeArrowheads="1"/>
          </p:cNvSpPr>
          <p:nvPr/>
        </p:nvSpPr>
        <p:spPr bwMode="auto">
          <a:xfrm>
            <a:off x="2355850" y="2987675"/>
            <a:ext cx="7429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nl-NL" sz="1700">
                <a:latin typeface="Times New Roman" pitchFamily="18" charset="0"/>
              </a:rPr>
              <a:t>-3</a:t>
            </a:r>
          </a:p>
        </p:txBody>
      </p:sp>
      <p:sp>
        <p:nvSpPr>
          <p:cNvPr id="51242" name="Rectangle 42"/>
          <p:cNvSpPr>
            <a:spLocks noChangeArrowheads="1"/>
          </p:cNvSpPr>
          <p:nvPr/>
        </p:nvSpPr>
        <p:spPr bwMode="auto">
          <a:xfrm>
            <a:off x="2324100" y="2613025"/>
            <a:ext cx="7429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nl-NL" sz="1700">
                <a:latin typeface="Times New Roman" pitchFamily="18" charset="0"/>
              </a:rPr>
              <a:t>4</a:t>
            </a:r>
          </a:p>
        </p:txBody>
      </p:sp>
      <p:sp>
        <p:nvSpPr>
          <p:cNvPr id="51243" name="Line 43"/>
          <p:cNvSpPr>
            <a:spLocks noChangeShapeType="1"/>
          </p:cNvSpPr>
          <p:nvPr/>
        </p:nvSpPr>
        <p:spPr bwMode="auto">
          <a:xfrm>
            <a:off x="2325688" y="2600325"/>
            <a:ext cx="0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44" name="AutoShape 44"/>
          <p:cNvSpPr>
            <a:spLocks noChangeArrowheads="1"/>
          </p:cNvSpPr>
          <p:nvPr/>
        </p:nvSpPr>
        <p:spPr bwMode="auto">
          <a:xfrm>
            <a:off x="4857750" y="5059363"/>
            <a:ext cx="3028950" cy="727075"/>
          </a:xfrm>
          <a:prstGeom prst="wedgeRectCallout">
            <a:avLst>
              <a:gd name="adj1" fmla="val -19870"/>
              <a:gd name="adj2" fmla="val 49986"/>
            </a:avLst>
          </a:prstGeom>
          <a:solidFill>
            <a:schemeClr val="bg1"/>
          </a:solidFill>
          <a:ln w="222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nl-NL" sz="1200">
                <a:solidFill>
                  <a:srgbClr val="DA2C36"/>
                </a:solidFill>
              </a:rPr>
              <a:t>Staan er bij de assen andere letters </a:t>
            </a:r>
            <a:br>
              <a:rPr lang="nl-NL" sz="1200">
                <a:solidFill>
                  <a:srgbClr val="DA2C36"/>
                </a:solidFill>
              </a:rPr>
            </a:br>
            <a:r>
              <a:rPr lang="nl-NL" sz="1200">
                <a:solidFill>
                  <a:srgbClr val="DA2C36"/>
                </a:solidFill>
              </a:rPr>
              <a:t>dan gebruik je deze letters in de formule, de manier blijft hetzelfde.</a:t>
            </a:r>
          </a:p>
          <a:p>
            <a:pPr algn="ctr"/>
            <a:endParaRPr lang="nl-NL" sz="1200">
              <a:solidFill>
                <a:srgbClr val="DA2C36"/>
              </a:solidFill>
            </a:endParaRPr>
          </a:p>
        </p:txBody>
      </p:sp>
      <p:sp>
        <p:nvSpPr>
          <p:cNvPr id="51245" name="Text Box 45"/>
          <p:cNvSpPr txBox="1">
            <a:spLocks noChangeArrowheads="1"/>
          </p:cNvSpPr>
          <p:nvPr/>
        </p:nvSpPr>
        <p:spPr bwMode="auto">
          <a:xfrm>
            <a:off x="3851275" y="12430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i="1"/>
              <a:t>y</a:t>
            </a:r>
          </a:p>
        </p:txBody>
      </p:sp>
      <p:sp>
        <p:nvSpPr>
          <p:cNvPr id="104494" name="Rechthoek 47"/>
          <p:cNvSpPr>
            <a:spLocks noChangeArrowheads="1"/>
          </p:cNvSpPr>
          <p:nvPr/>
        </p:nvSpPr>
        <p:spPr bwMode="auto">
          <a:xfrm>
            <a:off x="539750" y="1317625"/>
            <a:ext cx="3032125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700">
                <a:latin typeface="Times New Roman" pitchFamily="18" charset="0"/>
              </a:rPr>
              <a:t>Gegeven zijn de punten </a:t>
            </a:r>
            <a:r>
              <a:rPr lang="en-US" sz="1700" i="1">
                <a:latin typeface="Times New Roman" pitchFamily="18" charset="0"/>
              </a:rPr>
              <a:t>A</a:t>
            </a:r>
            <a:r>
              <a:rPr lang="en-US" sz="1700">
                <a:latin typeface="Times New Roman" pitchFamily="18" charset="0"/>
              </a:rPr>
              <a:t>(1,4) en </a:t>
            </a:r>
            <a:r>
              <a:rPr lang="en-US" sz="1700" i="1">
                <a:latin typeface="Times New Roman" pitchFamily="18" charset="0"/>
              </a:rPr>
              <a:t>B</a:t>
            </a:r>
            <a:r>
              <a:rPr lang="en-US" sz="1700">
                <a:latin typeface="Times New Roman" pitchFamily="18" charset="0"/>
              </a:rPr>
              <a:t>(5,1).</a:t>
            </a:r>
            <a:br>
              <a:rPr lang="en-US" sz="1700">
                <a:latin typeface="Times New Roman" pitchFamily="18" charset="0"/>
              </a:rPr>
            </a:br>
            <a:r>
              <a:rPr lang="en-US" sz="1700">
                <a:latin typeface="Times New Roman" pitchFamily="18" charset="0"/>
              </a:rPr>
              <a:t>Stel de formule op van de lijn </a:t>
            </a:r>
            <a:r>
              <a:rPr lang="en-US" sz="1700" i="1">
                <a:latin typeface="Times New Roman" pitchFamily="18" charset="0"/>
              </a:rPr>
              <a:t>m</a:t>
            </a:r>
            <a:r>
              <a:rPr lang="en-US" sz="1700">
                <a:latin typeface="Times New Roman" pitchFamily="18" charset="0"/>
              </a:rPr>
              <a:t> door de punten </a:t>
            </a:r>
            <a:r>
              <a:rPr lang="en-US" sz="1700" i="1">
                <a:latin typeface="Times New Roman" pitchFamily="18" charset="0"/>
              </a:rPr>
              <a:t>A</a:t>
            </a:r>
            <a:r>
              <a:rPr lang="en-US" sz="1700">
                <a:latin typeface="Times New Roman" pitchFamily="18" charset="0"/>
              </a:rPr>
              <a:t> en </a:t>
            </a:r>
            <a:r>
              <a:rPr lang="en-US" sz="1700" i="1">
                <a:latin typeface="Times New Roman" pitchFamily="18" charset="0"/>
              </a:rPr>
              <a:t>B</a:t>
            </a:r>
            <a:r>
              <a:rPr lang="en-US" sz="1700">
                <a:latin typeface="Times New Roman" pitchFamily="18" charset="0"/>
              </a:rPr>
              <a:t>.</a:t>
            </a:r>
            <a:br>
              <a:rPr lang="en-US" sz="1700">
                <a:latin typeface="Times New Roman" pitchFamily="18" charset="0"/>
              </a:rPr>
            </a:br>
            <a:endParaRPr lang="nl-NL" sz="1700">
              <a:latin typeface="Times New Roman" pitchFamily="18" charset="0"/>
            </a:endParaRPr>
          </a:p>
        </p:txBody>
      </p:sp>
      <p:sp>
        <p:nvSpPr>
          <p:cNvPr id="104495" name="Text Box 47"/>
          <p:cNvSpPr txBox="1">
            <a:spLocks noChangeArrowheads="1"/>
          </p:cNvSpPr>
          <p:nvPr/>
        </p:nvSpPr>
        <p:spPr bwMode="auto">
          <a:xfrm>
            <a:off x="8304213" y="6308725"/>
            <a:ext cx="588962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/>
              <a:t>10.3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1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1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1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5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0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5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5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5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5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5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51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5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5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20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500"/>
                            </p:stCondLst>
                            <p:childTnLst>
                              <p:par>
                                <p:cTn id="1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5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5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5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5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51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51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51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51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51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51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51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51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500"/>
                                        <p:tgtEl>
                                          <p:spTgt spid="5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nimBg="1"/>
      <p:bldP spid="51204" grpId="0" animBg="1"/>
      <p:bldP spid="51205" grpId="0" animBg="1"/>
      <p:bldP spid="51206" grpId="0" animBg="1"/>
      <p:bldP spid="51207" grpId="0" animBg="1"/>
      <p:bldP spid="51208" grpId="0" animBg="1"/>
      <p:bldP spid="51209" grpId="0" animBg="1"/>
      <p:bldP spid="51210" grpId="0" animBg="1"/>
      <p:bldP spid="51211" grpId="0" animBg="1"/>
      <p:bldP spid="51212" grpId="0" animBg="1"/>
      <p:bldP spid="51213" grpId="0" animBg="1"/>
      <p:bldP spid="51214" grpId="0" animBg="1"/>
      <p:bldP spid="51215" grpId="0" animBg="1"/>
      <p:bldP spid="51216" grpId="0"/>
      <p:bldP spid="51217" grpId="0"/>
      <p:bldP spid="51218" grpId="0"/>
      <p:bldP spid="51219" grpId="0"/>
      <p:bldP spid="51220" grpId="0"/>
      <p:bldP spid="51221" grpId="0" animBg="1"/>
      <p:bldP spid="51222" grpId="0" animBg="1"/>
      <p:bldP spid="51223" grpId="0" animBg="1"/>
      <p:bldP spid="51224" grpId="0" animBg="1"/>
      <p:bldP spid="51225" grpId="0"/>
      <p:bldP spid="51226" grpId="0" animBg="1"/>
      <p:bldP spid="51227" grpId="0" animBg="1"/>
      <p:bldP spid="51228" grpId="0"/>
      <p:bldP spid="51229" grpId="0"/>
      <p:bldP spid="51230" grpId="0"/>
      <p:bldP spid="51231" grpId="0"/>
      <p:bldP spid="51232" grpId="0" animBg="1"/>
      <p:bldP spid="51233" grpId="0" animBg="1"/>
      <p:bldP spid="51234" grpId="0" build="p"/>
      <p:bldP spid="51235" grpId="0"/>
      <p:bldP spid="51236" grpId="0"/>
      <p:bldP spid="51237" grpId="0"/>
      <p:bldP spid="51238" grpId="0"/>
      <p:bldP spid="51239" grpId="0" animBg="1"/>
      <p:bldP spid="51240" grpId="0" animBg="1"/>
      <p:bldP spid="51241" grpId="0"/>
      <p:bldP spid="51242" grpId="0"/>
      <p:bldP spid="51243" grpId="0" animBg="1"/>
      <p:bldP spid="51244" grpId="0" animBg="1"/>
      <p:bldP spid="512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17625" y="792163"/>
            <a:ext cx="6870700" cy="576262"/>
          </a:xfrm>
        </p:spPr>
        <p:txBody>
          <a:bodyPr/>
          <a:lstStyle/>
          <a:p>
            <a:r>
              <a:rPr lang="nl-NL" sz="2000"/>
              <a:t>Algebraïsch oplossen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17625" y="1317625"/>
            <a:ext cx="6397625" cy="1187450"/>
          </a:xfrm>
        </p:spPr>
        <p:txBody>
          <a:bodyPr/>
          <a:lstStyle/>
          <a:p>
            <a:pPr marL="250825" indent="-250825"/>
            <a:r>
              <a:rPr lang="nl-NL" sz="1700" b="1"/>
              <a:t>Werkschema : lineaire vergelijkingen algebraïsch oplossen.</a:t>
            </a:r>
          </a:p>
          <a:p>
            <a:pPr marL="250825" indent="-250825"/>
            <a:r>
              <a:rPr lang="nl-NL" sz="1700" b="1"/>
              <a:t>1</a:t>
            </a:r>
            <a:r>
              <a:rPr lang="nl-NL" sz="1700"/>
              <a:t>	Staan er haakjes?  Werk ze weg.</a:t>
            </a:r>
          </a:p>
          <a:p>
            <a:pPr marL="250825" indent="-250825"/>
            <a:r>
              <a:rPr lang="nl-NL" sz="1700" b="1"/>
              <a:t>2</a:t>
            </a:r>
            <a:r>
              <a:rPr lang="nl-NL" sz="1700"/>
              <a:t>	Breng alle termen met </a:t>
            </a:r>
            <a:r>
              <a:rPr lang="nl-NL" sz="1700" i="1"/>
              <a:t>x</a:t>
            </a:r>
            <a:r>
              <a:rPr lang="nl-NL" sz="1700"/>
              <a:t> naar het linkerlid, de rest naar het rechterlid.</a:t>
            </a:r>
          </a:p>
          <a:p>
            <a:pPr marL="250825" indent="-250825"/>
            <a:r>
              <a:rPr lang="nl-NL" sz="1700" b="1"/>
              <a:t>3</a:t>
            </a:r>
            <a:r>
              <a:rPr lang="nl-NL" sz="1700"/>
              <a:t>	Herleid beide leden en deel door het getal dat voor de </a:t>
            </a:r>
            <a:r>
              <a:rPr lang="nl-NL" sz="1700" i="1"/>
              <a:t>x</a:t>
            </a:r>
            <a:r>
              <a:rPr lang="nl-NL" sz="1700"/>
              <a:t> staat.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185863" y="2786063"/>
            <a:ext cx="217487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900"/>
              </a:spcBef>
            </a:pPr>
            <a:r>
              <a:rPr lang="en-US" sz="1700">
                <a:solidFill>
                  <a:srgbClr val="DA2C36"/>
                </a:solidFill>
                <a:latin typeface="Times New Roman" pitchFamily="18" charset="0"/>
              </a:rPr>
              <a:t>4</a:t>
            </a:r>
            <a:r>
              <a:rPr lang="en-US" sz="1700" i="1">
                <a:solidFill>
                  <a:srgbClr val="DA2C36"/>
                </a:solidFill>
                <a:latin typeface="Times New Roman" pitchFamily="18" charset="0"/>
              </a:rPr>
              <a:t>a</a:t>
            </a:r>
            <a:r>
              <a:rPr lang="en-US" sz="1700">
                <a:solidFill>
                  <a:srgbClr val="DA2C36"/>
                </a:solidFill>
                <a:latin typeface="Times New Roman" pitchFamily="18" charset="0"/>
              </a:rPr>
              <a:t> + 5 = 5</a:t>
            </a:r>
            <a:r>
              <a:rPr lang="en-US" sz="1700" i="1">
                <a:solidFill>
                  <a:srgbClr val="DA2C36"/>
                </a:solidFill>
                <a:latin typeface="Times New Roman" pitchFamily="18" charset="0"/>
              </a:rPr>
              <a:t>a</a:t>
            </a:r>
            <a:r>
              <a:rPr lang="en-US" sz="1700">
                <a:solidFill>
                  <a:srgbClr val="DA2C36"/>
                </a:solidFill>
                <a:latin typeface="Times New Roman" pitchFamily="18" charset="0"/>
              </a:rPr>
              <a:t> - 2</a:t>
            </a:r>
          </a:p>
          <a:p>
            <a:pPr marL="342900" indent="-342900" algn="ctr">
              <a:spcBef>
                <a:spcPts val="900"/>
              </a:spcBef>
            </a:pPr>
            <a:r>
              <a:rPr lang="en-US" sz="1700">
                <a:latin typeface="Times New Roman" pitchFamily="18" charset="0"/>
                <a:sym typeface="MS Reference Specialty" pitchFamily="2" charset="2"/>
              </a:rPr>
              <a:t>4</a:t>
            </a:r>
            <a:r>
              <a:rPr lang="en-US" sz="1700" i="1">
                <a:latin typeface="Times New Roman" pitchFamily="18" charset="0"/>
                <a:sym typeface="MS Reference Specialty" pitchFamily="2" charset="2"/>
              </a:rPr>
              <a:t>a</a:t>
            </a:r>
            <a:r>
              <a:rPr lang="en-US" sz="1700">
                <a:latin typeface="Times New Roman" pitchFamily="18" charset="0"/>
                <a:sym typeface="MS Reference Specialty" pitchFamily="2" charset="2"/>
              </a:rPr>
              <a:t> – 5</a:t>
            </a:r>
            <a:r>
              <a:rPr lang="en-US" sz="1700" i="1">
                <a:latin typeface="Times New Roman" pitchFamily="18" charset="0"/>
                <a:sym typeface="MS Reference Specialty" pitchFamily="2" charset="2"/>
              </a:rPr>
              <a:t>a</a:t>
            </a:r>
            <a:r>
              <a:rPr lang="en-US" sz="1700">
                <a:latin typeface="Times New Roman" pitchFamily="18" charset="0"/>
                <a:sym typeface="MS Reference Specialty" pitchFamily="2" charset="2"/>
              </a:rPr>
              <a:t> = -2 - 5</a:t>
            </a:r>
            <a:endParaRPr lang="en-US" sz="1700">
              <a:latin typeface="Times New Roman" pitchFamily="18" charset="0"/>
            </a:endParaRPr>
          </a:p>
          <a:p>
            <a:pPr marL="342900" indent="-342900" algn="ctr">
              <a:spcBef>
                <a:spcPts val="900"/>
              </a:spcBef>
            </a:pPr>
            <a:r>
              <a:rPr lang="en-US" sz="1700">
                <a:latin typeface="Times New Roman" pitchFamily="18" charset="0"/>
              </a:rPr>
              <a:t>-</a:t>
            </a:r>
            <a:r>
              <a:rPr lang="en-US" sz="1700" i="1">
                <a:latin typeface="Times New Roman" pitchFamily="18" charset="0"/>
              </a:rPr>
              <a:t>a </a:t>
            </a:r>
            <a:r>
              <a:rPr lang="en-US" sz="1700">
                <a:latin typeface="Times New Roman" pitchFamily="18" charset="0"/>
              </a:rPr>
              <a:t>= -7</a:t>
            </a:r>
          </a:p>
          <a:p>
            <a:pPr marL="342900" indent="-342900" algn="ctr">
              <a:spcBef>
                <a:spcPts val="900"/>
              </a:spcBef>
            </a:pPr>
            <a:r>
              <a:rPr lang="en-US" sz="1700" i="1">
                <a:latin typeface="Times New Roman" pitchFamily="18" charset="0"/>
              </a:rPr>
              <a:t>a</a:t>
            </a:r>
            <a:r>
              <a:rPr lang="en-US" sz="1700">
                <a:latin typeface="Times New Roman" pitchFamily="18" charset="0"/>
              </a:rPr>
              <a:t> = -7/-1 = </a:t>
            </a:r>
            <a:r>
              <a:rPr lang="en-US" sz="1700">
                <a:solidFill>
                  <a:schemeClr val="tx2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3406775" y="2952750"/>
            <a:ext cx="2808288" cy="276225"/>
          </a:xfrm>
          <a:prstGeom prst="rect">
            <a:avLst/>
          </a:prstGeom>
          <a:noFill/>
          <a:ln w="19050">
            <a:solidFill>
              <a:srgbClr val="DA2C3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200"/>
              <a:t>5</a:t>
            </a:r>
            <a:r>
              <a:rPr lang="nl-NL" sz="1200" i="1"/>
              <a:t>a</a:t>
            </a:r>
            <a:r>
              <a:rPr lang="nl-NL" sz="1200"/>
              <a:t> naar links brengen en 5 naar rechts 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3406775" y="3328988"/>
            <a:ext cx="2808288" cy="276225"/>
          </a:xfrm>
          <a:prstGeom prst="rect">
            <a:avLst/>
          </a:prstGeom>
          <a:noFill/>
          <a:ln w="19050">
            <a:solidFill>
              <a:srgbClr val="DA2C3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200"/>
              <a:t>herleid linker- en rechterlid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3406775" y="3705225"/>
            <a:ext cx="2808288" cy="276225"/>
          </a:xfrm>
          <a:prstGeom prst="rect">
            <a:avLst/>
          </a:prstGeom>
          <a:noFill/>
          <a:ln w="19050">
            <a:solidFill>
              <a:srgbClr val="DA2C3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200"/>
              <a:t>deel door het getal dat voor </a:t>
            </a:r>
            <a:r>
              <a:rPr lang="nl-NL" sz="1200" i="1"/>
              <a:t>a</a:t>
            </a:r>
            <a:r>
              <a:rPr lang="nl-NL" sz="1200"/>
              <a:t> staat</a:t>
            </a:r>
          </a:p>
        </p:txBody>
      </p:sp>
      <p:sp>
        <p:nvSpPr>
          <p:cNvPr id="56331" name="AutoShape 11"/>
          <p:cNvSpPr>
            <a:spLocks noChangeArrowheads="1"/>
          </p:cNvSpPr>
          <p:nvPr/>
        </p:nvSpPr>
        <p:spPr bwMode="auto">
          <a:xfrm>
            <a:off x="214313" y="4286250"/>
            <a:ext cx="1703387" cy="1000125"/>
          </a:xfrm>
          <a:prstGeom prst="cloudCallout">
            <a:avLst>
              <a:gd name="adj1" fmla="val 55620"/>
              <a:gd name="adj2" fmla="val -132255"/>
            </a:avLst>
          </a:prstGeom>
          <a:solidFill>
            <a:schemeClr val="bg1"/>
          </a:solidFill>
          <a:ln w="25400" cap="rnd">
            <a:solidFill>
              <a:srgbClr val="C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r>
              <a:rPr lang="nl-NL" sz="1200"/>
              <a:t>als 5</a:t>
            </a:r>
            <a:r>
              <a:rPr lang="nl-NL" sz="1200" i="1"/>
              <a:t>a</a:t>
            </a:r>
            <a:r>
              <a:rPr lang="nl-NL" sz="1200"/>
              <a:t> naar links gaat krijg je -5</a:t>
            </a:r>
            <a:r>
              <a:rPr lang="nl-NL" sz="1200" i="1"/>
              <a:t>a</a:t>
            </a:r>
          </a:p>
        </p:txBody>
      </p:sp>
      <p:sp>
        <p:nvSpPr>
          <p:cNvPr id="106505" name="Boog 32"/>
          <p:cNvSpPr>
            <a:spLocks/>
          </p:cNvSpPr>
          <p:nvPr/>
        </p:nvSpPr>
        <p:spPr bwMode="auto">
          <a:xfrm rot="19304066" flipV="1">
            <a:off x="2908300" y="3935413"/>
            <a:ext cx="228600" cy="206375"/>
          </a:xfrm>
          <a:custGeom>
            <a:avLst/>
            <a:gdLst>
              <a:gd name="T0" fmla="*/ 0 w 21600"/>
              <a:gd name="T1" fmla="*/ 0 h 21600"/>
              <a:gd name="T2" fmla="*/ 228965 w 21600"/>
              <a:gd name="T3" fmla="*/ 206888 h 21600"/>
              <a:gd name="T4" fmla="*/ 0 w 21600"/>
              <a:gd name="T5" fmla="*/ 20688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DA2C36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06506" name="Boog 32"/>
          <p:cNvSpPr>
            <a:spLocks/>
          </p:cNvSpPr>
          <p:nvPr/>
        </p:nvSpPr>
        <p:spPr bwMode="auto">
          <a:xfrm rot="19304066" flipV="1">
            <a:off x="2935288" y="3478213"/>
            <a:ext cx="228600" cy="206375"/>
          </a:xfrm>
          <a:custGeom>
            <a:avLst/>
            <a:gdLst>
              <a:gd name="T0" fmla="*/ 0 w 21600"/>
              <a:gd name="T1" fmla="*/ 0 h 21600"/>
              <a:gd name="T2" fmla="*/ 228965 w 21600"/>
              <a:gd name="T3" fmla="*/ 206888 h 21600"/>
              <a:gd name="T4" fmla="*/ 0 w 21600"/>
              <a:gd name="T5" fmla="*/ 20688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DA2C36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06507" name="Boog 32"/>
          <p:cNvSpPr>
            <a:spLocks/>
          </p:cNvSpPr>
          <p:nvPr/>
        </p:nvSpPr>
        <p:spPr bwMode="auto">
          <a:xfrm rot="19304066" flipV="1">
            <a:off x="2935288" y="3021013"/>
            <a:ext cx="228600" cy="206375"/>
          </a:xfrm>
          <a:custGeom>
            <a:avLst/>
            <a:gdLst>
              <a:gd name="T0" fmla="*/ 0 w 21600"/>
              <a:gd name="T1" fmla="*/ 0 h 21600"/>
              <a:gd name="T2" fmla="*/ 228965 w 21600"/>
              <a:gd name="T3" fmla="*/ 206888 h 21600"/>
              <a:gd name="T4" fmla="*/ 0 w 21600"/>
              <a:gd name="T5" fmla="*/ 20688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DA2C36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8304213" y="6308725"/>
            <a:ext cx="588962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/>
              <a:t>10.3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  <p:bldP spid="56324" grpId="0" build="p"/>
      <p:bldP spid="56326" grpId="0" animBg="1"/>
      <p:bldP spid="56328" grpId="0" animBg="1"/>
      <p:bldP spid="56330" grpId="0" animBg="1"/>
      <p:bldP spid="563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293813" y="836613"/>
            <a:ext cx="4746625" cy="576262"/>
          </a:xfrm>
        </p:spPr>
        <p:txBody>
          <a:bodyPr/>
          <a:lstStyle/>
          <a:p>
            <a:r>
              <a:rPr lang="nl-NL" sz="2000"/>
              <a:t>Soorten groei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284288" y="1317625"/>
            <a:ext cx="4367212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nl-NL" sz="1700">
                <a:latin typeface="Times New Roman" pitchFamily="18" charset="0"/>
              </a:rPr>
              <a:t>Exponentiële groei wordt op den duur afgeremd, </a:t>
            </a:r>
          </a:p>
          <a:p>
            <a:pPr>
              <a:lnSpc>
                <a:spcPct val="110000"/>
              </a:lnSpc>
            </a:pPr>
            <a:r>
              <a:rPr lang="nl-NL" sz="1700">
                <a:latin typeface="Times New Roman" pitchFamily="18" charset="0"/>
              </a:rPr>
              <a:t>zodat verzadiging optreedt.</a:t>
            </a:r>
          </a:p>
          <a:p>
            <a:pPr>
              <a:lnSpc>
                <a:spcPct val="110000"/>
              </a:lnSpc>
            </a:pPr>
            <a:r>
              <a:rPr lang="nl-NL" sz="1700">
                <a:latin typeface="Times New Roman" pitchFamily="18" charset="0"/>
              </a:rPr>
              <a:t>Bij </a:t>
            </a:r>
            <a:r>
              <a:rPr lang="nl-NL" sz="1700">
                <a:solidFill>
                  <a:schemeClr val="tx2"/>
                </a:solidFill>
                <a:latin typeface="Times New Roman" pitchFamily="18" charset="0"/>
              </a:rPr>
              <a:t>logistische groei</a:t>
            </a:r>
            <a:r>
              <a:rPr lang="nl-NL" sz="1700">
                <a:latin typeface="Times New Roman" pitchFamily="18" charset="0"/>
              </a:rPr>
              <a:t> nadert de grafiek tot</a:t>
            </a:r>
          </a:p>
          <a:p>
            <a:pPr>
              <a:lnSpc>
                <a:spcPct val="110000"/>
              </a:lnSpc>
            </a:pPr>
            <a:r>
              <a:rPr lang="nl-NL" sz="1700">
                <a:latin typeface="Times New Roman" pitchFamily="18" charset="0"/>
              </a:rPr>
              <a:t>de asymptoot van het verzadigingsniveau.</a:t>
            </a:r>
          </a:p>
        </p:txBody>
      </p:sp>
      <p:pic>
        <p:nvPicPr>
          <p:cNvPr id="53254" name="Picture 6" descr="blz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6300" y="571500"/>
            <a:ext cx="2600325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6" name="Picture 8" descr="blz70"/>
          <p:cNvPicPr>
            <a:picLocks noChangeAspect="1" noChangeArrowheads="1"/>
          </p:cNvPicPr>
          <p:nvPr/>
        </p:nvPicPr>
        <p:blipFill>
          <a:blip r:embed="rId3" cstate="print"/>
          <a:srcRect l="1778"/>
          <a:stretch>
            <a:fillRect/>
          </a:stretch>
        </p:blipFill>
        <p:spPr bwMode="auto">
          <a:xfrm>
            <a:off x="1193800" y="3681413"/>
            <a:ext cx="6618288" cy="221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3141663" y="3284538"/>
            <a:ext cx="2468562" cy="293687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200"/>
              <a:t>Formules bij groeiprocessen</a:t>
            </a:r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8304213" y="6308725"/>
            <a:ext cx="588962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/>
              <a:t>10.3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3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3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build="p"/>
      <p:bldP spid="5325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317625" y="792163"/>
            <a:ext cx="12969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spcBef>
                <a:spcPct val="50000"/>
              </a:spcBef>
              <a:defRPr/>
            </a:pPr>
            <a:r>
              <a:rPr lang="nl-NL" sz="1700" b="1" dirty="0">
                <a:solidFill>
                  <a:srgbClr val="FF0000"/>
                </a:solidFill>
                <a:latin typeface="+mn-lt"/>
                <a:ea typeface="Geneva" pitchFamily="-106" charset="-128"/>
              </a:rPr>
              <a:t>opgave 64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317625" y="1317625"/>
            <a:ext cx="5329238" cy="454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50825" indent="-250825">
              <a:lnSpc>
                <a:spcPct val="110000"/>
              </a:lnSpc>
            </a:pPr>
            <a:r>
              <a:rPr lang="nl-NL" sz="1700">
                <a:latin typeface="Times New Roman" pitchFamily="18" charset="0"/>
              </a:rPr>
              <a:t>	</a:t>
            </a:r>
            <a:r>
              <a:rPr lang="nl-NL" sz="1700" i="1">
                <a:latin typeface="Times New Roman" pitchFamily="18" charset="0"/>
              </a:rPr>
              <a:t>A</a:t>
            </a:r>
            <a:r>
              <a:rPr lang="nl-NL" sz="1700">
                <a:latin typeface="Times New Roman" pitchFamily="18" charset="0"/>
              </a:rPr>
              <a:t> = 6(50 – </a:t>
            </a:r>
            <a:r>
              <a:rPr lang="nl-NL" sz="1700" i="1">
                <a:latin typeface="Times New Roman" pitchFamily="18" charset="0"/>
              </a:rPr>
              <a:t>v</a:t>
            </a:r>
            <a:r>
              <a:rPr lang="nl-NL" sz="1700">
                <a:latin typeface="Times New Roman" pitchFamily="18" charset="0"/>
              </a:rPr>
              <a:t>)(</a:t>
            </a:r>
            <a:r>
              <a:rPr lang="nl-NL" sz="1700" i="1">
                <a:latin typeface="Times New Roman" pitchFamily="18" charset="0"/>
              </a:rPr>
              <a:t>w</a:t>
            </a:r>
            <a:r>
              <a:rPr lang="nl-NL" sz="1700">
                <a:latin typeface="Times New Roman" pitchFamily="18" charset="0"/>
              </a:rPr>
              <a:t> – 2) + 430</a:t>
            </a:r>
          </a:p>
          <a:p>
            <a:pPr marL="250825" indent="-250825">
              <a:lnSpc>
                <a:spcPct val="110000"/>
              </a:lnSpc>
            </a:pPr>
            <a:r>
              <a:rPr lang="nl-NL" sz="1700" b="1">
                <a:latin typeface="Times New Roman" pitchFamily="18" charset="0"/>
              </a:rPr>
              <a:t>a	</a:t>
            </a:r>
            <a:r>
              <a:rPr lang="nl-NL" sz="1700" i="1">
                <a:latin typeface="Times New Roman" pitchFamily="18" charset="0"/>
              </a:rPr>
              <a:t>w</a:t>
            </a:r>
            <a:r>
              <a:rPr lang="nl-NL" sz="1700">
                <a:latin typeface="Times New Roman" pitchFamily="18" charset="0"/>
              </a:rPr>
              <a:t> = 3 en </a:t>
            </a:r>
            <a:r>
              <a:rPr lang="nl-NL" sz="1700" i="1">
                <a:latin typeface="Times New Roman" pitchFamily="18" charset="0"/>
              </a:rPr>
              <a:t>v</a:t>
            </a:r>
            <a:r>
              <a:rPr lang="nl-NL" sz="1700">
                <a:latin typeface="Times New Roman" pitchFamily="18" charset="0"/>
              </a:rPr>
              <a:t> = 40</a:t>
            </a:r>
          </a:p>
          <a:p>
            <a:pPr marL="250825" indent="-250825">
              <a:lnSpc>
                <a:spcPct val="110000"/>
              </a:lnSpc>
            </a:pPr>
            <a:r>
              <a:rPr lang="nl-NL" sz="1700">
                <a:latin typeface="Times New Roman" pitchFamily="18" charset="0"/>
              </a:rPr>
              <a:t>	</a:t>
            </a:r>
            <a:r>
              <a:rPr lang="nl-NL" sz="1700" i="1">
                <a:latin typeface="Times New Roman" pitchFamily="18" charset="0"/>
              </a:rPr>
              <a:t>A</a:t>
            </a:r>
            <a:r>
              <a:rPr lang="nl-NL" sz="1700">
                <a:latin typeface="Times New Roman" pitchFamily="18" charset="0"/>
              </a:rPr>
              <a:t> = 6(50 – 40)(3 – 2) + 430</a:t>
            </a:r>
          </a:p>
          <a:p>
            <a:pPr marL="250825" indent="-250825">
              <a:lnSpc>
                <a:spcPct val="110000"/>
              </a:lnSpc>
            </a:pPr>
            <a:r>
              <a:rPr lang="nl-NL" sz="1700">
                <a:latin typeface="Times New Roman" pitchFamily="18" charset="0"/>
              </a:rPr>
              <a:t>	</a:t>
            </a:r>
            <a:r>
              <a:rPr lang="nl-NL" sz="1700" i="1">
                <a:latin typeface="Times New Roman" pitchFamily="18" charset="0"/>
              </a:rPr>
              <a:t>A</a:t>
            </a:r>
            <a:r>
              <a:rPr lang="nl-NL" sz="1700">
                <a:latin typeface="Times New Roman" pitchFamily="18" charset="0"/>
              </a:rPr>
              <a:t> = 6 </a:t>
            </a:r>
            <a:r>
              <a:rPr lang="en-US" sz="1700">
                <a:latin typeface="Times New Roman" pitchFamily="18" charset="0"/>
              </a:rPr>
              <a:t>· 10 · 1 + 430 = 490</a:t>
            </a:r>
          </a:p>
          <a:p>
            <a:pPr marL="250825" indent="-250825">
              <a:lnSpc>
                <a:spcPct val="110000"/>
              </a:lnSpc>
            </a:pPr>
            <a:r>
              <a:rPr lang="en-US" sz="1700">
                <a:latin typeface="Times New Roman" pitchFamily="18" charset="0"/>
              </a:rPr>
              <a:t>	Er passeren </a:t>
            </a:r>
            <a:r>
              <a:rPr lang="en-US" sz="1700">
                <a:solidFill>
                  <a:schemeClr val="tx2"/>
                </a:solidFill>
                <a:latin typeface="Times New Roman" pitchFamily="18" charset="0"/>
              </a:rPr>
              <a:t>490</a:t>
            </a:r>
            <a:r>
              <a:rPr lang="en-US" sz="1700">
                <a:latin typeface="Times New Roman" pitchFamily="18" charset="0"/>
              </a:rPr>
              <a:t> auto’s per uur.</a:t>
            </a:r>
          </a:p>
          <a:p>
            <a:pPr marL="250825" indent="-250825">
              <a:lnSpc>
                <a:spcPct val="110000"/>
              </a:lnSpc>
            </a:pPr>
            <a:r>
              <a:rPr lang="en-US" sz="1700" b="1">
                <a:latin typeface="Times New Roman" pitchFamily="18" charset="0"/>
              </a:rPr>
              <a:t>b</a:t>
            </a:r>
            <a:r>
              <a:rPr lang="en-US" sz="1700" i="1">
                <a:latin typeface="Times New Roman" pitchFamily="18" charset="0"/>
              </a:rPr>
              <a:t>	v</a:t>
            </a:r>
            <a:r>
              <a:rPr lang="en-US" sz="1700">
                <a:latin typeface="Times New Roman" pitchFamily="18" charset="0"/>
              </a:rPr>
              <a:t> = 40</a:t>
            </a:r>
          </a:p>
          <a:p>
            <a:pPr marL="250825" indent="-250825">
              <a:lnSpc>
                <a:spcPct val="110000"/>
              </a:lnSpc>
            </a:pPr>
            <a:r>
              <a:rPr lang="en-US" sz="1700">
                <a:latin typeface="Times New Roman" pitchFamily="18" charset="0"/>
              </a:rPr>
              <a:t>	</a:t>
            </a:r>
            <a:r>
              <a:rPr lang="en-US" sz="1700" i="1">
                <a:latin typeface="Times New Roman" pitchFamily="18" charset="0"/>
              </a:rPr>
              <a:t>A</a:t>
            </a:r>
            <a:r>
              <a:rPr lang="en-US" sz="1700">
                <a:latin typeface="Times New Roman" pitchFamily="18" charset="0"/>
              </a:rPr>
              <a:t> = 6(50 – 40)(</a:t>
            </a:r>
            <a:r>
              <a:rPr lang="en-US" sz="1700" i="1">
                <a:latin typeface="Times New Roman" pitchFamily="18" charset="0"/>
              </a:rPr>
              <a:t>w</a:t>
            </a:r>
            <a:r>
              <a:rPr lang="en-US" sz="1700">
                <a:latin typeface="Times New Roman" pitchFamily="18" charset="0"/>
              </a:rPr>
              <a:t> – 2) + 430</a:t>
            </a:r>
          </a:p>
          <a:p>
            <a:pPr marL="250825" indent="-250825">
              <a:lnSpc>
                <a:spcPct val="110000"/>
              </a:lnSpc>
            </a:pPr>
            <a:r>
              <a:rPr lang="en-US" sz="1700">
                <a:latin typeface="Times New Roman" pitchFamily="18" charset="0"/>
              </a:rPr>
              <a:t>	</a:t>
            </a:r>
            <a:r>
              <a:rPr lang="en-US" sz="1700" i="1">
                <a:latin typeface="Times New Roman" pitchFamily="18" charset="0"/>
              </a:rPr>
              <a:t>A</a:t>
            </a:r>
            <a:r>
              <a:rPr lang="en-US" sz="1700">
                <a:latin typeface="Times New Roman" pitchFamily="18" charset="0"/>
              </a:rPr>
              <a:t> = 6 · 10 · (</a:t>
            </a:r>
            <a:r>
              <a:rPr lang="en-US" sz="1700" i="1">
                <a:latin typeface="Times New Roman" pitchFamily="18" charset="0"/>
              </a:rPr>
              <a:t>w</a:t>
            </a:r>
            <a:r>
              <a:rPr lang="en-US" sz="1700">
                <a:latin typeface="Times New Roman" pitchFamily="18" charset="0"/>
              </a:rPr>
              <a:t> – 2) + 430</a:t>
            </a:r>
          </a:p>
          <a:p>
            <a:pPr marL="250825" indent="-250825">
              <a:lnSpc>
                <a:spcPct val="110000"/>
              </a:lnSpc>
            </a:pPr>
            <a:r>
              <a:rPr lang="en-US" sz="1700">
                <a:latin typeface="Times New Roman" pitchFamily="18" charset="0"/>
              </a:rPr>
              <a:t>	</a:t>
            </a:r>
            <a:r>
              <a:rPr lang="en-US" sz="1700" i="1">
                <a:latin typeface="Times New Roman" pitchFamily="18" charset="0"/>
              </a:rPr>
              <a:t>A</a:t>
            </a:r>
            <a:r>
              <a:rPr lang="en-US" sz="1700">
                <a:latin typeface="Times New Roman" pitchFamily="18" charset="0"/>
              </a:rPr>
              <a:t> = 60(</a:t>
            </a:r>
            <a:r>
              <a:rPr lang="en-US" sz="1700" i="1">
                <a:latin typeface="Times New Roman" pitchFamily="18" charset="0"/>
              </a:rPr>
              <a:t>w</a:t>
            </a:r>
            <a:r>
              <a:rPr lang="en-US" sz="1700">
                <a:latin typeface="Times New Roman" pitchFamily="18" charset="0"/>
              </a:rPr>
              <a:t> – 2) + 430 = 60</a:t>
            </a:r>
            <a:r>
              <a:rPr lang="en-US" sz="1700" i="1">
                <a:latin typeface="Times New Roman" pitchFamily="18" charset="0"/>
              </a:rPr>
              <a:t>w</a:t>
            </a:r>
            <a:r>
              <a:rPr lang="en-US" sz="1700">
                <a:latin typeface="Times New Roman" pitchFamily="18" charset="0"/>
              </a:rPr>
              <a:t> – 120 + 430 </a:t>
            </a:r>
          </a:p>
          <a:p>
            <a:pPr marL="250825" indent="-250825">
              <a:lnSpc>
                <a:spcPct val="110000"/>
              </a:lnSpc>
            </a:pPr>
            <a:r>
              <a:rPr lang="en-US" sz="1700">
                <a:latin typeface="Times New Roman" pitchFamily="18" charset="0"/>
              </a:rPr>
              <a:t>	</a:t>
            </a:r>
            <a:r>
              <a:rPr lang="en-US" sz="1700" i="1">
                <a:solidFill>
                  <a:schemeClr val="tx2"/>
                </a:solidFill>
                <a:latin typeface="Times New Roman" pitchFamily="18" charset="0"/>
              </a:rPr>
              <a:t>A</a:t>
            </a:r>
            <a:r>
              <a:rPr lang="en-US" sz="1700">
                <a:solidFill>
                  <a:schemeClr val="tx2"/>
                </a:solidFill>
                <a:latin typeface="Times New Roman" pitchFamily="18" charset="0"/>
              </a:rPr>
              <a:t> = 60</a:t>
            </a:r>
            <a:r>
              <a:rPr lang="en-US" sz="1700" i="1">
                <a:solidFill>
                  <a:schemeClr val="tx2"/>
                </a:solidFill>
                <a:latin typeface="Times New Roman" pitchFamily="18" charset="0"/>
              </a:rPr>
              <a:t>w</a:t>
            </a:r>
            <a:r>
              <a:rPr lang="en-US" sz="1700">
                <a:solidFill>
                  <a:schemeClr val="tx2"/>
                </a:solidFill>
                <a:latin typeface="Times New Roman" pitchFamily="18" charset="0"/>
              </a:rPr>
              <a:t> + 310</a:t>
            </a:r>
          </a:p>
          <a:p>
            <a:pPr marL="250825" indent="-250825">
              <a:lnSpc>
                <a:spcPct val="110000"/>
              </a:lnSpc>
            </a:pPr>
            <a:r>
              <a:rPr lang="en-US" sz="1700" b="1">
                <a:latin typeface="Times New Roman" pitchFamily="18" charset="0"/>
              </a:rPr>
              <a:t>c</a:t>
            </a:r>
            <a:r>
              <a:rPr lang="en-US" sz="1700" i="1">
                <a:latin typeface="Times New Roman" pitchFamily="18" charset="0"/>
              </a:rPr>
              <a:t>	w</a:t>
            </a:r>
            <a:r>
              <a:rPr lang="en-US" sz="1700">
                <a:latin typeface="Times New Roman" pitchFamily="18" charset="0"/>
              </a:rPr>
              <a:t> = 3,5</a:t>
            </a:r>
          </a:p>
          <a:p>
            <a:pPr marL="250825" indent="-250825">
              <a:lnSpc>
                <a:spcPct val="110000"/>
              </a:lnSpc>
            </a:pPr>
            <a:r>
              <a:rPr lang="en-US" sz="1700">
                <a:latin typeface="Times New Roman" pitchFamily="18" charset="0"/>
              </a:rPr>
              <a:t>	</a:t>
            </a:r>
            <a:r>
              <a:rPr lang="en-US" sz="1700" i="1">
                <a:latin typeface="Times New Roman" pitchFamily="18" charset="0"/>
              </a:rPr>
              <a:t>A</a:t>
            </a:r>
            <a:r>
              <a:rPr lang="en-US" sz="1700">
                <a:latin typeface="Times New Roman" pitchFamily="18" charset="0"/>
              </a:rPr>
              <a:t> = 6(50 – </a:t>
            </a:r>
            <a:r>
              <a:rPr lang="en-US" sz="1700" i="1">
                <a:latin typeface="Times New Roman" pitchFamily="18" charset="0"/>
              </a:rPr>
              <a:t>v</a:t>
            </a:r>
            <a:r>
              <a:rPr lang="en-US" sz="1700">
                <a:latin typeface="Times New Roman" pitchFamily="18" charset="0"/>
              </a:rPr>
              <a:t>)(3,5 – 2) + 430</a:t>
            </a:r>
          </a:p>
          <a:p>
            <a:pPr marL="250825" indent="-250825">
              <a:lnSpc>
                <a:spcPct val="110000"/>
              </a:lnSpc>
            </a:pPr>
            <a:r>
              <a:rPr lang="en-US" sz="1700">
                <a:latin typeface="Times New Roman" pitchFamily="18" charset="0"/>
              </a:rPr>
              <a:t>	</a:t>
            </a:r>
            <a:r>
              <a:rPr lang="en-US" sz="1700" i="1">
                <a:latin typeface="Times New Roman" pitchFamily="18" charset="0"/>
              </a:rPr>
              <a:t>A</a:t>
            </a:r>
            <a:r>
              <a:rPr lang="en-US" sz="1700">
                <a:latin typeface="Times New Roman" pitchFamily="18" charset="0"/>
              </a:rPr>
              <a:t> = 6(50 – </a:t>
            </a:r>
            <a:r>
              <a:rPr lang="en-US" sz="1700" i="1">
                <a:latin typeface="Times New Roman" pitchFamily="18" charset="0"/>
              </a:rPr>
              <a:t>v</a:t>
            </a:r>
            <a:r>
              <a:rPr lang="en-US" sz="1700">
                <a:latin typeface="Times New Roman" pitchFamily="18" charset="0"/>
              </a:rPr>
              <a:t>) · 1,5 + 430 = 9(50 – </a:t>
            </a:r>
            <a:r>
              <a:rPr lang="en-US" sz="1700" i="1">
                <a:latin typeface="Times New Roman" pitchFamily="18" charset="0"/>
              </a:rPr>
              <a:t>v</a:t>
            </a:r>
            <a:r>
              <a:rPr lang="en-US" sz="1700">
                <a:latin typeface="Times New Roman" pitchFamily="18" charset="0"/>
              </a:rPr>
              <a:t>) + 430</a:t>
            </a:r>
          </a:p>
          <a:p>
            <a:pPr marL="250825" indent="-250825">
              <a:lnSpc>
                <a:spcPct val="110000"/>
              </a:lnSpc>
            </a:pPr>
            <a:r>
              <a:rPr lang="en-US" sz="1700">
                <a:latin typeface="Times New Roman" pitchFamily="18" charset="0"/>
              </a:rPr>
              <a:t>	</a:t>
            </a:r>
            <a:r>
              <a:rPr lang="en-US" sz="1700" i="1">
                <a:latin typeface="Times New Roman" pitchFamily="18" charset="0"/>
              </a:rPr>
              <a:t>A</a:t>
            </a:r>
            <a:r>
              <a:rPr lang="en-US" sz="1700">
                <a:latin typeface="Times New Roman" pitchFamily="18" charset="0"/>
              </a:rPr>
              <a:t> = 450 – 9</a:t>
            </a:r>
            <a:r>
              <a:rPr lang="en-US" sz="1700" i="1">
                <a:latin typeface="Times New Roman" pitchFamily="18" charset="0"/>
              </a:rPr>
              <a:t>v</a:t>
            </a:r>
            <a:r>
              <a:rPr lang="en-US" sz="1700">
                <a:latin typeface="Times New Roman" pitchFamily="18" charset="0"/>
              </a:rPr>
              <a:t> + 430 = </a:t>
            </a:r>
            <a:r>
              <a:rPr lang="en-US" sz="1700">
                <a:solidFill>
                  <a:schemeClr val="tx2"/>
                </a:solidFill>
                <a:latin typeface="Times New Roman" pitchFamily="18" charset="0"/>
              </a:rPr>
              <a:t>880 – 9</a:t>
            </a:r>
            <a:r>
              <a:rPr lang="en-US" sz="1700" i="1">
                <a:solidFill>
                  <a:schemeClr val="tx2"/>
                </a:solidFill>
                <a:latin typeface="Times New Roman" pitchFamily="18" charset="0"/>
              </a:rPr>
              <a:t>v</a:t>
            </a:r>
          </a:p>
          <a:p>
            <a:pPr marL="250825" indent="-250825">
              <a:lnSpc>
                <a:spcPct val="110000"/>
              </a:lnSpc>
            </a:pPr>
            <a:r>
              <a:rPr lang="en-US" sz="1700" b="1">
                <a:latin typeface="Times New Roman" pitchFamily="18" charset="0"/>
              </a:rPr>
              <a:t>d</a:t>
            </a:r>
            <a:r>
              <a:rPr lang="en-US" sz="1700" b="1" i="1">
                <a:latin typeface="Times New Roman" pitchFamily="18" charset="0"/>
              </a:rPr>
              <a:t>	</a:t>
            </a:r>
            <a:r>
              <a:rPr lang="en-US" sz="1700" i="1">
                <a:latin typeface="Times New Roman" pitchFamily="18" charset="0"/>
              </a:rPr>
              <a:t>A</a:t>
            </a:r>
            <a:r>
              <a:rPr lang="en-US" sz="1700">
                <a:latin typeface="Times New Roman" pitchFamily="18" charset="0"/>
              </a:rPr>
              <a:t> = 6(50 – </a:t>
            </a:r>
            <a:r>
              <a:rPr lang="en-US" sz="1700" i="1">
                <a:latin typeface="Times New Roman" pitchFamily="18" charset="0"/>
              </a:rPr>
              <a:t>v</a:t>
            </a:r>
            <a:r>
              <a:rPr lang="en-US" sz="1700">
                <a:latin typeface="Times New Roman" pitchFamily="18" charset="0"/>
              </a:rPr>
              <a:t>)(</a:t>
            </a:r>
            <a:r>
              <a:rPr lang="en-US" sz="1700" i="1">
                <a:latin typeface="Times New Roman" pitchFamily="18" charset="0"/>
              </a:rPr>
              <a:t>w</a:t>
            </a:r>
            <a:r>
              <a:rPr lang="en-US" sz="1700">
                <a:latin typeface="Times New Roman" pitchFamily="18" charset="0"/>
              </a:rPr>
              <a:t> – 2) + 430</a:t>
            </a:r>
          </a:p>
          <a:p>
            <a:pPr marL="250825" indent="-250825">
              <a:lnSpc>
                <a:spcPct val="110000"/>
              </a:lnSpc>
            </a:pPr>
            <a:r>
              <a:rPr lang="en-US" sz="1700">
                <a:latin typeface="Times New Roman" pitchFamily="18" charset="0"/>
              </a:rPr>
              <a:t>	</a:t>
            </a:r>
            <a:r>
              <a:rPr lang="en-US" sz="1700" i="1">
                <a:latin typeface="Times New Roman" pitchFamily="18" charset="0"/>
              </a:rPr>
              <a:t>v</a:t>
            </a:r>
            <a:r>
              <a:rPr lang="en-US" sz="1700">
                <a:latin typeface="Times New Roman" pitchFamily="18" charset="0"/>
              </a:rPr>
              <a:t> = 10</a:t>
            </a:r>
            <a:r>
              <a:rPr lang="en-US" sz="1700" i="1">
                <a:latin typeface="Times New Roman" pitchFamily="18" charset="0"/>
              </a:rPr>
              <a:t>w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3508375" y="3586163"/>
            <a:ext cx="1800225" cy="360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3906838" y="4748213"/>
            <a:ext cx="1800225" cy="2524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3429000" y="5033963"/>
            <a:ext cx="1800225" cy="2524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9161" name="AutoShape 9"/>
          <p:cNvSpPr>
            <a:spLocks/>
          </p:cNvSpPr>
          <p:nvPr/>
        </p:nvSpPr>
        <p:spPr bwMode="auto">
          <a:xfrm>
            <a:off x="4000500" y="5337175"/>
            <a:ext cx="144463" cy="468313"/>
          </a:xfrm>
          <a:prstGeom prst="rightBrace">
            <a:avLst>
              <a:gd name="adj1" fmla="val 4573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4143375" y="5392738"/>
            <a:ext cx="324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l-NL" sz="1700" i="1" dirty="0">
                <a:solidFill>
                  <a:schemeClr val="tx2"/>
                </a:solidFill>
                <a:latin typeface="+mn-lt"/>
                <a:ea typeface="Geneva" pitchFamily="-106" charset="-128"/>
              </a:rPr>
              <a:t>A</a:t>
            </a:r>
            <a:r>
              <a:rPr lang="nl-NL" sz="1700" dirty="0">
                <a:solidFill>
                  <a:schemeClr val="tx2"/>
                </a:solidFill>
                <a:latin typeface="+mn-lt"/>
                <a:ea typeface="Geneva" pitchFamily="-106" charset="-128"/>
              </a:rPr>
              <a:t> = 6(50 – 10</a:t>
            </a:r>
            <a:r>
              <a:rPr lang="nl-NL" sz="1700" i="1" dirty="0">
                <a:solidFill>
                  <a:schemeClr val="tx2"/>
                </a:solidFill>
                <a:latin typeface="+mn-lt"/>
                <a:ea typeface="Geneva" pitchFamily="-106" charset="-128"/>
              </a:rPr>
              <a:t>w</a:t>
            </a:r>
            <a:r>
              <a:rPr lang="nl-NL" sz="1700" dirty="0">
                <a:solidFill>
                  <a:schemeClr val="tx2"/>
                </a:solidFill>
                <a:latin typeface="+mn-lt"/>
                <a:ea typeface="Geneva" pitchFamily="-106" charset="-128"/>
              </a:rPr>
              <a:t>)(</a:t>
            </a:r>
            <a:r>
              <a:rPr lang="nl-NL" sz="1700" i="1" dirty="0">
                <a:solidFill>
                  <a:schemeClr val="tx2"/>
                </a:solidFill>
                <a:latin typeface="+mn-lt"/>
                <a:ea typeface="Geneva" pitchFamily="-106" charset="-128"/>
              </a:rPr>
              <a:t>w</a:t>
            </a:r>
            <a:r>
              <a:rPr lang="nl-NL" sz="1700" dirty="0">
                <a:solidFill>
                  <a:schemeClr val="tx2"/>
                </a:solidFill>
                <a:latin typeface="+mn-lt"/>
                <a:ea typeface="Geneva" pitchFamily="-106" charset="-128"/>
              </a:rPr>
              <a:t> – 2) + 430</a:t>
            </a: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3708400" y="1341438"/>
            <a:ext cx="863600" cy="360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19818" name="Text Box 10"/>
          <p:cNvSpPr txBox="1">
            <a:spLocks noChangeArrowheads="1"/>
          </p:cNvSpPr>
          <p:nvPr/>
        </p:nvSpPr>
        <p:spPr bwMode="auto">
          <a:xfrm>
            <a:off x="8304213" y="6308725"/>
            <a:ext cx="588962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/>
              <a:t>10.4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9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9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9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91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91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91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91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91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915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4915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4915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build="p"/>
      <p:bldP spid="49158" grpId="0" animBg="1"/>
      <p:bldP spid="49159" grpId="0" animBg="1"/>
      <p:bldP spid="49160" grpId="0" animBg="1"/>
      <p:bldP spid="49161" grpId="0" animBg="1"/>
      <p:bldP spid="49162" grpId="0"/>
      <p:bldP spid="4916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17625" y="792163"/>
            <a:ext cx="6870700" cy="576262"/>
          </a:xfrm>
        </p:spPr>
        <p:txBody>
          <a:bodyPr/>
          <a:lstStyle/>
          <a:p>
            <a:r>
              <a:rPr lang="nl-NL" sz="2000"/>
              <a:t>Logaritmische schaalverdeling</a:t>
            </a:r>
          </a:p>
        </p:txBody>
      </p:sp>
      <p:pic>
        <p:nvPicPr>
          <p:cNvPr id="47107" name="Picture 3" descr="blz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8875"/>
            <a:ext cx="9144000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317625" y="1317625"/>
            <a:ext cx="8066088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nl-NL" sz="1700">
                <a:latin typeface="Times New Roman" pitchFamily="18" charset="0"/>
              </a:rPr>
              <a:t>Een gewone schaalverdeling is niet praktisch als je op een getallenlijn</a:t>
            </a:r>
          </a:p>
          <a:p>
            <a:pPr>
              <a:lnSpc>
                <a:spcPct val="110000"/>
              </a:lnSpc>
            </a:pPr>
            <a:r>
              <a:rPr lang="nl-NL" sz="1700">
                <a:latin typeface="Times New Roman" pitchFamily="18" charset="0"/>
              </a:rPr>
              <a:t>gegevens wilt uitzetten die sterk in grootte verschillen.</a:t>
            </a:r>
          </a:p>
          <a:p>
            <a:pPr>
              <a:lnSpc>
                <a:spcPct val="110000"/>
              </a:lnSpc>
            </a:pPr>
            <a:r>
              <a:rPr lang="nl-NL" sz="1700">
                <a:latin typeface="Times New Roman" pitchFamily="18" charset="0"/>
              </a:rPr>
              <a:t>We kiezen in zo’n situatie liever een </a:t>
            </a:r>
            <a:r>
              <a:rPr lang="nl-NL" sz="1700">
                <a:solidFill>
                  <a:schemeClr val="tx2"/>
                </a:solidFill>
                <a:latin typeface="Times New Roman" pitchFamily="18" charset="0"/>
              </a:rPr>
              <a:t>logaritmische schaalverdeling</a:t>
            </a:r>
            <a:r>
              <a:rPr lang="nl-NL" sz="1700">
                <a:latin typeface="Times New Roman" pitchFamily="18" charset="0"/>
              </a:rPr>
              <a:t>.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317625" y="4214813"/>
            <a:ext cx="84597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700">
                <a:latin typeface="Times New Roman" pitchFamily="18" charset="0"/>
              </a:rPr>
              <a:t>Op de logaritmische schaalverdeling is de afstand van 10</a:t>
            </a:r>
            <a:r>
              <a:rPr lang="nl-NL" sz="1700" baseline="40000">
                <a:latin typeface="Times New Roman" pitchFamily="18" charset="0"/>
              </a:rPr>
              <a:t>4</a:t>
            </a:r>
            <a:r>
              <a:rPr lang="nl-NL" sz="1700">
                <a:latin typeface="Times New Roman" pitchFamily="18" charset="0"/>
              </a:rPr>
              <a:t> tot 10</a:t>
            </a:r>
            <a:r>
              <a:rPr lang="nl-NL" sz="1700" baseline="40000">
                <a:latin typeface="Times New Roman" pitchFamily="18" charset="0"/>
              </a:rPr>
              <a:t>0</a:t>
            </a:r>
            <a:r>
              <a:rPr lang="nl-NL" sz="1700">
                <a:latin typeface="Times New Roman" pitchFamily="18" charset="0"/>
              </a:rPr>
              <a:t> gelijk aan 4.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4500563" y="2535238"/>
            <a:ext cx="2663825" cy="1368425"/>
          </a:xfrm>
          <a:prstGeom prst="rect">
            <a:avLst/>
          </a:prstGeom>
          <a:solidFill>
            <a:schemeClr val="accent1">
              <a:alpha val="30196"/>
            </a:schemeClr>
          </a:solidFill>
          <a:ln w="508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8304213" y="6308725"/>
            <a:ext cx="588962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/>
              <a:t>10.5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build="p"/>
      <p:bldP spid="47109" grpId="0" build="p"/>
      <p:bldP spid="471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4"/>
          <p:cNvSpPr txBox="1">
            <a:spLocks noChangeArrowheads="1"/>
          </p:cNvSpPr>
          <p:nvPr/>
        </p:nvSpPr>
        <p:spPr bwMode="auto">
          <a:xfrm>
            <a:off x="539750" y="792163"/>
            <a:ext cx="1368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spcBef>
                <a:spcPct val="50000"/>
              </a:spcBef>
            </a:pPr>
            <a:r>
              <a:rPr lang="nl-NL" sz="1700" b="1">
                <a:solidFill>
                  <a:srgbClr val="DA2C36"/>
                </a:solidFill>
                <a:latin typeface="Times New Roman" pitchFamily="18" charset="0"/>
              </a:rPr>
              <a:t>opgave 72a</a:t>
            </a:r>
          </a:p>
        </p:txBody>
      </p:sp>
      <p:pic>
        <p:nvPicPr>
          <p:cNvPr id="112643" name="Picture 5" descr="opg72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4700" y="692150"/>
            <a:ext cx="4379913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539750" y="1317625"/>
            <a:ext cx="4176713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nl-NL" sz="1700">
                <a:latin typeface="Times New Roman" pitchFamily="18" charset="0"/>
              </a:rPr>
              <a:t>Rechte lijn op logaritmisch papier,</a:t>
            </a:r>
          </a:p>
          <a:p>
            <a:pPr>
              <a:lnSpc>
                <a:spcPct val="110000"/>
              </a:lnSpc>
            </a:pPr>
            <a:r>
              <a:rPr lang="nl-NL" sz="1700">
                <a:latin typeface="Times New Roman" pitchFamily="18" charset="0"/>
              </a:rPr>
              <a:t>dus </a:t>
            </a:r>
            <a:r>
              <a:rPr lang="nl-NL" sz="1700" i="1">
                <a:latin typeface="Times New Roman" pitchFamily="18" charset="0"/>
              </a:rPr>
              <a:t>N </a:t>
            </a:r>
            <a:r>
              <a:rPr lang="nl-NL" sz="1700">
                <a:latin typeface="Times New Roman" pitchFamily="18" charset="0"/>
              </a:rPr>
              <a:t>=</a:t>
            </a:r>
            <a:r>
              <a:rPr lang="nl-NL" sz="1700" i="1">
                <a:latin typeface="Times New Roman" pitchFamily="18" charset="0"/>
              </a:rPr>
              <a:t> b </a:t>
            </a:r>
            <a:r>
              <a:rPr lang="en-US" sz="1700" i="1">
                <a:latin typeface="Times New Roman" pitchFamily="18" charset="0"/>
              </a:rPr>
              <a:t>· g</a:t>
            </a:r>
            <a:r>
              <a:rPr lang="en-US" sz="1700" i="1" baseline="40000">
                <a:latin typeface="Times New Roman" pitchFamily="18" charset="0"/>
              </a:rPr>
              <a:t>t</a:t>
            </a:r>
            <a:r>
              <a:rPr lang="en-US" sz="1700">
                <a:latin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sz="1700" i="1">
                <a:latin typeface="Times New Roman" pitchFamily="18" charset="0"/>
              </a:rPr>
              <a:t>t</a:t>
            </a:r>
            <a:r>
              <a:rPr lang="en-US" sz="1700">
                <a:latin typeface="Times New Roman" pitchFamily="18" charset="0"/>
              </a:rPr>
              <a:t> = 1 en </a:t>
            </a:r>
            <a:r>
              <a:rPr lang="en-US" sz="1700" i="1">
                <a:latin typeface="Times New Roman" pitchFamily="18" charset="0"/>
              </a:rPr>
              <a:t>N </a:t>
            </a:r>
            <a:r>
              <a:rPr lang="en-US" sz="1700">
                <a:latin typeface="Times New Roman" pitchFamily="18" charset="0"/>
              </a:rPr>
              <a:t>= 30</a:t>
            </a:r>
          </a:p>
          <a:p>
            <a:pPr>
              <a:lnSpc>
                <a:spcPct val="110000"/>
              </a:lnSpc>
            </a:pPr>
            <a:r>
              <a:rPr lang="en-US" sz="1700" i="1">
                <a:latin typeface="Times New Roman" pitchFamily="18" charset="0"/>
              </a:rPr>
              <a:t>t</a:t>
            </a:r>
            <a:r>
              <a:rPr lang="en-US" sz="1700">
                <a:latin typeface="Times New Roman" pitchFamily="18" charset="0"/>
              </a:rPr>
              <a:t> = 7 en </a:t>
            </a:r>
            <a:r>
              <a:rPr lang="en-US" sz="1700" i="1">
                <a:latin typeface="Times New Roman" pitchFamily="18" charset="0"/>
              </a:rPr>
              <a:t>N</a:t>
            </a:r>
            <a:r>
              <a:rPr lang="en-US" sz="1700">
                <a:latin typeface="Times New Roman" pitchFamily="18" charset="0"/>
              </a:rPr>
              <a:t> = 400</a:t>
            </a:r>
          </a:p>
          <a:p>
            <a:pPr>
              <a:lnSpc>
                <a:spcPct val="110000"/>
              </a:lnSpc>
            </a:pPr>
            <a:endParaRPr lang="en-US" sz="1700">
              <a:latin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en-US" sz="1700">
              <a:latin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sz="1700" i="1">
                <a:latin typeface="Times New Roman" pitchFamily="18" charset="0"/>
              </a:rPr>
              <a:t>N </a:t>
            </a:r>
            <a:r>
              <a:rPr lang="en-US" sz="1700">
                <a:latin typeface="Times New Roman" pitchFamily="18" charset="0"/>
              </a:rPr>
              <a:t>=</a:t>
            </a:r>
            <a:r>
              <a:rPr lang="en-US" sz="1700" i="1">
                <a:latin typeface="Times New Roman" pitchFamily="18" charset="0"/>
              </a:rPr>
              <a:t> b</a:t>
            </a:r>
            <a:r>
              <a:rPr lang="en-US" sz="1700">
                <a:latin typeface="Times New Roman" pitchFamily="18" charset="0"/>
              </a:rPr>
              <a:t> · 1,540</a:t>
            </a:r>
            <a:r>
              <a:rPr lang="en-US" sz="1700" i="1" baseline="40000">
                <a:latin typeface="Times New Roman" pitchFamily="18" charset="0"/>
              </a:rPr>
              <a:t>t</a:t>
            </a:r>
            <a:endParaRPr lang="en-US" sz="1700" i="1">
              <a:latin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sz="1700" i="1">
                <a:latin typeface="Times New Roman" pitchFamily="18" charset="0"/>
              </a:rPr>
              <a:t>t</a:t>
            </a:r>
            <a:r>
              <a:rPr lang="en-US" sz="1700">
                <a:latin typeface="Times New Roman" pitchFamily="18" charset="0"/>
              </a:rPr>
              <a:t> = 1 en </a:t>
            </a:r>
            <a:r>
              <a:rPr lang="en-US" sz="1700" i="1">
                <a:latin typeface="Times New Roman" pitchFamily="18" charset="0"/>
              </a:rPr>
              <a:t>N</a:t>
            </a:r>
            <a:r>
              <a:rPr lang="en-US" sz="1700">
                <a:latin typeface="Times New Roman" pitchFamily="18" charset="0"/>
              </a:rPr>
              <a:t> = 30</a:t>
            </a:r>
          </a:p>
          <a:p>
            <a:pPr>
              <a:lnSpc>
                <a:spcPct val="110000"/>
              </a:lnSpc>
            </a:pPr>
            <a:endParaRPr lang="en-US" sz="1700">
              <a:latin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en-US" sz="1700">
              <a:latin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sz="1700">
                <a:latin typeface="Times New Roman" pitchFamily="18" charset="0"/>
              </a:rPr>
              <a:t>Dus  </a:t>
            </a:r>
            <a:r>
              <a:rPr lang="en-US" sz="1700" i="1">
                <a:solidFill>
                  <a:schemeClr val="tx2"/>
                </a:solidFill>
                <a:latin typeface="Times New Roman" pitchFamily="18" charset="0"/>
              </a:rPr>
              <a:t>N</a:t>
            </a:r>
            <a:r>
              <a:rPr lang="en-US" sz="1700">
                <a:solidFill>
                  <a:schemeClr val="tx2"/>
                </a:solidFill>
                <a:latin typeface="Times New Roman" pitchFamily="18" charset="0"/>
              </a:rPr>
              <a:t> = 19 · 1,540</a:t>
            </a:r>
            <a:r>
              <a:rPr lang="en-US" sz="1700" i="1" baseline="40000">
                <a:solidFill>
                  <a:schemeClr val="tx2"/>
                </a:solidFill>
                <a:latin typeface="Times New Roman" pitchFamily="18" charset="0"/>
              </a:rPr>
              <a:t>t</a:t>
            </a:r>
            <a:r>
              <a:rPr lang="en-US" sz="1700">
                <a:latin typeface="Times New Roman" pitchFamily="18" charset="0"/>
              </a:rPr>
              <a:t>.</a:t>
            </a:r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 flipV="1">
            <a:off x="5478463" y="2997200"/>
            <a:ext cx="0" cy="1944688"/>
          </a:xfrm>
          <a:prstGeom prst="line">
            <a:avLst/>
          </a:prstGeom>
          <a:noFill/>
          <a:ln w="38100">
            <a:solidFill>
              <a:srgbClr val="DA2C3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6328" name="Oval 8"/>
          <p:cNvSpPr>
            <a:spLocks noChangeArrowheads="1"/>
          </p:cNvSpPr>
          <p:nvPr/>
        </p:nvSpPr>
        <p:spPr bwMode="auto">
          <a:xfrm>
            <a:off x="5292725" y="4897438"/>
            <a:ext cx="358775" cy="358775"/>
          </a:xfrm>
          <a:prstGeom prst="ellipse">
            <a:avLst/>
          </a:prstGeom>
          <a:noFill/>
          <a:ln w="25400">
            <a:solidFill>
              <a:srgbClr val="DA2C36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 flipH="1">
            <a:off x="5048250" y="3011488"/>
            <a:ext cx="431800" cy="0"/>
          </a:xfrm>
          <a:prstGeom prst="line">
            <a:avLst/>
          </a:prstGeom>
          <a:noFill/>
          <a:ln w="38100">
            <a:solidFill>
              <a:srgbClr val="DA2C3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6331" name="Oval 11"/>
          <p:cNvSpPr>
            <a:spLocks noChangeArrowheads="1"/>
          </p:cNvSpPr>
          <p:nvPr/>
        </p:nvSpPr>
        <p:spPr bwMode="auto">
          <a:xfrm>
            <a:off x="7816850" y="4881563"/>
            <a:ext cx="358775" cy="358775"/>
          </a:xfrm>
          <a:prstGeom prst="ellipse">
            <a:avLst/>
          </a:prstGeom>
          <a:noFill/>
          <a:ln w="25400">
            <a:solidFill>
              <a:srgbClr val="DA2C36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 flipV="1">
            <a:off x="7994650" y="1517650"/>
            <a:ext cx="0" cy="3440113"/>
          </a:xfrm>
          <a:prstGeom prst="line">
            <a:avLst/>
          </a:prstGeom>
          <a:noFill/>
          <a:ln w="38100">
            <a:solidFill>
              <a:srgbClr val="DA2C3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H="1">
            <a:off x="5032375" y="1543050"/>
            <a:ext cx="2971800" cy="0"/>
          </a:xfrm>
          <a:prstGeom prst="line">
            <a:avLst/>
          </a:prstGeom>
          <a:noFill/>
          <a:ln w="38100">
            <a:solidFill>
              <a:srgbClr val="DA2C3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4497388" y="1363663"/>
            <a:ext cx="503237" cy="296862"/>
          </a:xfrm>
          <a:prstGeom prst="rect">
            <a:avLst/>
          </a:prstGeom>
          <a:solidFill>
            <a:schemeClr val="bg1"/>
          </a:solidFill>
          <a:ln w="22225">
            <a:solidFill>
              <a:srgbClr val="DA2C3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nl-NL" sz="1200"/>
              <a:t>400</a:t>
            </a:r>
          </a:p>
        </p:txBody>
      </p:sp>
      <p:sp>
        <p:nvSpPr>
          <p:cNvPr id="112652" name="Rectangle 15"/>
          <p:cNvSpPr>
            <a:spLocks noChangeArrowheads="1"/>
          </p:cNvSpPr>
          <p:nvPr/>
        </p:nvSpPr>
        <p:spPr bwMode="auto">
          <a:xfrm>
            <a:off x="4211638" y="2708275"/>
            <a:ext cx="768350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4492625" y="2828925"/>
            <a:ext cx="508000" cy="296863"/>
          </a:xfrm>
          <a:prstGeom prst="rect">
            <a:avLst/>
          </a:prstGeom>
          <a:solidFill>
            <a:schemeClr val="bg1"/>
          </a:solidFill>
          <a:ln w="22225">
            <a:solidFill>
              <a:srgbClr val="DA2C3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nl-NL" sz="1200"/>
              <a:t>30</a:t>
            </a:r>
          </a:p>
        </p:txBody>
      </p:sp>
      <p:sp>
        <p:nvSpPr>
          <p:cNvPr id="56336" name="AutoShape 16"/>
          <p:cNvSpPr>
            <a:spLocks/>
          </p:cNvSpPr>
          <p:nvPr/>
        </p:nvSpPr>
        <p:spPr bwMode="auto">
          <a:xfrm>
            <a:off x="2000250" y="1903413"/>
            <a:ext cx="130175" cy="539750"/>
          </a:xfrm>
          <a:prstGeom prst="rightBrace">
            <a:avLst>
              <a:gd name="adj1" fmla="val 4733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2160588" y="1976438"/>
            <a:ext cx="1030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700">
                <a:latin typeface="Times New Roman" pitchFamily="18" charset="0"/>
              </a:rPr>
              <a:t>g</a:t>
            </a:r>
            <a:r>
              <a:rPr lang="nl-NL" sz="1700" baseline="-30000">
                <a:latin typeface="Times New Roman" pitchFamily="18" charset="0"/>
              </a:rPr>
              <a:t>6 dagen </a:t>
            </a:r>
            <a:r>
              <a:rPr lang="nl-NL" sz="1700">
                <a:latin typeface="Times New Roman" pitchFamily="18" charset="0"/>
              </a:rPr>
              <a:t>=</a:t>
            </a:r>
          </a:p>
        </p:txBody>
      </p:sp>
      <p:graphicFrame>
        <p:nvGraphicFramePr>
          <p:cNvPr id="56338" name="Object 2"/>
          <p:cNvGraphicFramePr>
            <a:graphicFrameLocks noChangeAspect="1"/>
          </p:cNvGraphicFramePr>
          <p:nvPr/>
        </p:nvGraphicFramePr>
        <p:xfrm>
          <a:off x="3011488" y="1892300"/>
          <a:ext cx="3841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3" name="Equation" r:id="rId4" imgW="304560" imgH="393480" progId="Equation.DSMT4">
                  <p:embed/>
                </p:oleObj>
              </mc:Choice>
              <mc:Fallback>
                <p:oleObj name="Equation" r:id="rId4" imgW="30456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1488" y="1892300"/>
                        <a:ext cx="38417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2160588" y="2605088"/>
            <a:ext cx="827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700">
                <a:latin typeface="Times New Roman" pitchFamily="18" charset="0"/>
              </a:rPr>
              <a:t>g</a:t>
            </a:r>
            <a:r>
              <a:rPr lang="nl-NL" sz="1700" baseline="-30000">
                <a:latin typeface="Times New Roman" pitchFamily="18" charset="0"/>
              </a:rPr>
              <a:t>dag </a:t>
            </a:r>
            <a:r>
              <a:rPr lang="nl-NL" sz="1700">
                <a:latin typeface="Times New Roman" pitchFamily="18" charset="0"/>
              </a:rPr>
              <a:t>=</a:t>
            </a:r>
          </a:p>
        </p:txBody>
      </p:sp>
      <p:graphicFrame>
        <p:nvGraphicFramePr>
          <p:cNvPr id="56340" name="Object 3"/>
          <p:cNvGraphicFramePr>
            <a:graphicFrameLocks noChangeAspect="1"/>
          </p:cNvGraphicFramePr>
          <p:nvPr/>
        </p:nvGraphicFramePr>
        <p:xfrm>
          <a:off x="2673350" y="2371725"/>
          <a:ext cx="684213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4" name="Equation" r:id="rId6" imgW="507960" imgH="520560" progId="Equation.DSMT4">
                  <p:embed/>
                </p:oleObj>
              </mc:Choice>
              <mc:Fallback>
                <p:oleObj name="Equation" r:id="rId6" imgW="507960" imgH="5205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350" y="2371725"/>
                        <a:ext cx="684213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3282950" y="2605088"/>
            <a:ext cx="1074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700">
                <a:latin typeface="Times New Roman" pitchFamily="18" charset="0"/>
              </a:rPr>
              <a:t>≈ 1,540</a:t>
            </a:r>
          </a:p>
        </p:txBody>
      </p:sp>
      <p:sp>
        <p:nvSpPr>
          <p:cNvPr id="56342" name="AutoShape 22"/>
          <p:cNvSpPr>
            <a:spLocks/>
          </p:cNvSpPr>
          <p:nvPr/>
        </p:nvSpPr>
        <p:spPr bwMode="auto">
          <a:xfrm>
            <a:off x="1836738" y="3006725"/>
            <a:ext cx="130175" cy="574675"/>
          </a:xfrm>
          <a:prstGeom prst="rightBrace">
            <a:avLst>
              <a:gd name="adj1" fmla="val 4725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56343" name="Text Box 23"/>
          <p:cNvSpPr txBox="1">
            <a:spLocks noChangeArrowheads="1"/>
          </p:cNvSpPr>
          <p:nvPr/>
        </p:nvSpPr>
        <p:spPr bwMode="auto">
          <a:xfrm>
            <a:off x="1966913" y="3122613"/>
            <a:ext cx="1973262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700">
                <a:latin typeface="Times New Roman" pitchFamily="18" charset="0"/>
              </a:rPr>
              <a:t>b </a:t>
            </a:r>
            <a:r>
              <a:rPr lang="en-US" sz="1700">
                <a:latin typeface="Times New Roman" pitchFamily="18" charset="0"/>
              </a:rPr>
              <a:t>· 1,540</a:t>
            </a:r>
            <a:r>
              <a:rPr lang="en-US" sz="1700" baseline="40000">
                <a:latin typeface="Times New Roman" pitchFamily="18" charset="0"/>
              </a:rPr>
              <a:t>1</a:t>
            </a:r>
            <a:r>
              <a:rPr lang="en-US" sz="1700">
                <a:latin typeface="Times New Roman" pitchFamily="18" charset="0"/>
              </a:rPr>
              <a:t> = 30</a:t>
            </a:r>
          </a:p>
          <a:p>
            <a:pPr>
              <a:spcBef>
                <a:spcPts val="1800"/>
              </a:spcBef>
            </a:pPr>
            <a:r>
              <a:rPr lang="en-US" sz="1700">
                <a:latin typeface="Times New Roman" pitchFamily="18" charset="0"/>
              </a:rPr>
              <a:t>b = </a:t>
            </a:r>
          </a:p>
        </p:txBody>
      </p:sp>
      <p:graphicFrame>
        <p:nvGraphicFramePr>
          <p:cNvPr id="56345" name="Object 4"/>
          <p:cNvGraphicFramePr>
            <a:graphicFrameLocks noChangeAspect="1"/>
          </p:cNvGraphicFramePr>
          <p:nvPr/>
        </p:nvGraphicFramePr>
        <p:xfrm>
          <a:off x="2378075" y="3463925"/>
          <a:ext cx="1033463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5" name="Equation" r:id="rId8" imgW="685800" imgH="419040" progId="Equation.DSMT4">
                  <p:embed/>
                </p:oleObj>
              </mc:Choice>
              <mc:Fallback>
                <p:oleObj name="Equation" r:id="rId8" imgW="68580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8075" y="3463925"/>
                        <a:ext cx="1033463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63" name="Text Box 23"/>
          <p:cNvSpPr txBox="1">
            <a:spLocks noChangeArrowheads="1"/>
          </p:cNvSpPr>
          <p:nvPr/>
        </p:nvSpPr>
        <p:spPr bwMode="auto">
          <a:xfrm>
            <a:off x="8304213" y="6308725"/>
            <a:ext cx="588962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/>
              <a:t>10.5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6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0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20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6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563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563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56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56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563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6" grpId="0" build="p"/>
      <p:bldP spid="56327" grpId="0" animBg="1"/>
      <p:bldP spid="56328" grpId="0" animBg="1"/>
      <p:bldP spid="56329" grpId="0" animBg="1"/>
      <p:bldP spid="56331" grpId="0" animBg="1"/>
      <p:bldP spid="56332" grpId="0" animBg="1"/>
      <p:bldP spid="56333" grpId="0" animBg="1"/>
      <p:bldP spid="56334" grpId="0" animBg="1"/>
      <p:bldP spid="56330" grpId="0" animBg="1"/>
      <p:bldP spid="56336" grpId="0" animBg="1"/>
      <p:bldP spid="56337" grpId="0"/>
      <p:bldP spid="56339" grpId="0"/>
      <p:bldP spid="56341" grpId="0"/>
      <p:bldP spid="56342" grpId="0" animBg="1"/>
      <p:bldP spid="563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1913" y="404813"/>
            <a:ext cx="7993062" cy="576262"/>
          </a:xfrm>
        </p:spPr>
        <p:txBody>
          <a:bodyPr/>
          <a:lstStyle/>
          <a:p>
            <a:r>
              <a:rPr lang="nl-NL" sz="2000"/>
              <a:t>Lineaire groei en exponentiële groei</a:t>
            </a:r>
          </a:p>
        </p:txBody>
      </p:sp>
      <p:pic>
        <p:nvPicPr>
          <p:cNvPr id="49166" name="Picture 14" descr="blz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650" y="914400"/>
            <a:ext cx="8642350" cy="251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7" name="Picture 15" descr="blz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650" y="3584575"/>
            <a:ext cx="8642350" cy="251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68" name="Rectangle 16"/>
          <p:cNvSpPr>
            <a:spLocks noChangeAspect="1" noChangeArrowheads="1"/>
          </p:cNvSpPr>
          <p:nvPr/>
        </p:nvSpPr>
        <p:spPr bwMode="auto">
          <a:xfrm>
            <a:off x="447675" y="1101725"/>
            <a:ext cx="1584325" cy="301625"/>
          </a:xfrm>
          <a:prstGeom prst="rect">
            <a:avLst/>
          </a:prstGeom>
          <a:noFill/>
          <a:ln w="25400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9169" name="Rectangle 17"/>
          <p:cNvSpPr>
            <a:spLocks noChangeAspect="1" noChangeArrowheads="1"/>
          </p:cNvSpPr>
          <p:nvPr/>
        </p:nvSpPr>
        <p:spPr bwMode="auto">
          <a:xfrm>
            <a:off x="490538" y="3756025"/>
            <a:ext cx="1960562" cy="301625"/>
          </a:xfrm>
          <a:prstGeom prst="rect">
            <a:avLst/>
          </a:prstGeom>
          <a:noFill/>
          <a:ln w="25400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9170" name="Rectangle 18"/>
          <p:cNvSpPr>
            <a:spLocks noChangeAspect="1" noChangeArrowheads="1"/>
          </p:cNvSpPr>
          <p:nvPr/>
        </p:nvSpPr>
        <p:spPr bwMode="auto">
          <a:xfrm>
            <a:off x="3440113" y="1854200"/>
            <a:ext cx="946150" cy="287338"/>
          </a:xfrm>
          <a:prstGeom prst="rect">
            <a:avLst/>
          </a:prstGeom>
          <a:noFill/>
          <a:ln w="25400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9171" name="Rectangle 19"/>
          <p:cNvSpPr>
            <a:spLocks noChangeAspect="1" noChangeArrowheads="1"/>
          </p:cNvSpPr>
          <p:nvPr/>
        </p:nvSpPr>
        <p:spPr bwMode="auto">
          <a:xfrm>
            <a:off x="3395663" y="4522788"/>
            <a:ext cx="946150" cy="287337"/>
          </a:xfrm>
          <a:prstGeom prst="rect">
            <a:avLst/>
          </a:prstGeom>
          <a:noFill/>
          <a:ln w="25400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8304213" y="6308725"/>
            <a:ext cx="588962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/>
              <a:t>10.1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8" grpId="0" animBg="1"/>
      <p:bldP spid="49169" grpId="0" animBg="1"/>
      <p:bldP spid="49170" grpId="0" animBg="1"/>
      <p:bldP spid="4917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17625" y="792163"/>
            <a:ext cx="6870700" cy="576262"/>
          </a:xfrm>
        </p:spPr>
        <p:txBody>
          <a:bodyPr/>
          <a:lstStyle/>
          <a:p>
            <a:r>
              <a:rPr lang="nl-NL" sz="2000"/>
              <a:t>Werkschema: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17625" y="1317625"/>
            <a:ext cx="9144000" cy="3657600"/>
          </a:xfrm>
        </p:spPr>
        <p:txBody>
          <a:bodyPr/>
          <a:lstStyle/>
          <a:p>
            <a:pPr marL="250825" indent="-250825"/>
            <a:r>
              <a:rPr lang="nl-NL" sz="1700" b="1"/>
              <a:t>Herkennen van exponentiële groei bij een tabel.</a:t>
            </a:r>
          </a:p>
          <a:p>
            <a:pPr marL="250825" indent="-250825"/>
            <a:r>
              <a:rPr lang="nl-NL" sz="1700" b="1"/>
              <a:t>1</a:t>
            </a:r>
            <a:r>
              <a:rPr lang="nl-NL" sz="1700"/>
              <a:t>	Bereken voor even lange tijdsintervallen het quotiënt</a:t>
            </a:r>
          </a:p>
          <a:p>
            <a:pPr marL="250825" indent="-250825">
              <a:lnSpc>
                <a:spcPct val="150000"/>
              </a:lnSpc>
            </a:pPr>
            <a:r>
              <a:rPr lang="nl-NL" sz="1700"/>
              <a:t>	 aantal aan het eind van het interval</a:t>
            </a:r>
          </a:p>
          <a:p>
            <a:pPr marL="250825" indent="-250825"/>
            <a:r>
              <a:rPr lang="nl-NL" sz="1700"/>
              <a:t>     aantal aan het begin van het interval</a:t>
            </a:r>
          </a:p>
          <a:p>
            <a:pPr marL="250825" indent="-250825">
              <a:lnSpc>
                <a:spcPct val="150000"/>
              </a:lnSpc>
            </a:pPr>
            <a:r>
              <a:rPr lang="nl-NL" sz="1700" b="1"/>
              <a:t>2</a:t>
            </a:r>
            <a:r>
              <a:rPr lang="nl-NL" sz="1700"/>
              <a:t>	Verschillen de quotiënten weinig, dan mag je uitgaan van exponentiële groei.</a:t>
            </a:r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1571625" y="2274888"/>
            <a:ext cx="311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8304213" y="6308725"/>
            <a:ext cx="588962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/>
              <a:t>10.1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  <p:bldP spid="532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6675" y="977900"/>
            <a:ext cx="9144000" cy="576263"/>
          </a:xfrm>
        </p:spPr>
        <p:txBody>
          <a:bodyPr anchor="t"/>
          <a:lstStyle/>
          <a:p>
            <a:r>
              <a:rPr lang="nl-NL" sz="1700">
                <a:solidFill>
                  <a:schemeClr val="tx1"/>
                </a:solidFill>
                <a:latin typeface="Times New Roman" pitchFamily="18" charset="0"/>
              </a:rPr>
              <a:t>Bij de grafiek van  </a:t>
            </a:r>
            <a:r>
              <a:rPr lang="nl-NL" sz="1700" i="1">
                <a:solidFill>
                  <a:schemeClr val="tx1"/>
                </a:solidFill>
                <a:latin typeface="Times New Roman" pitchFamily="18" charset="0"/>
              </a:rPr>
              <a:t>N = b </a:t>
            </a:r>
            <a:r>
              <a:rPr lang="en-US" sz="1700" i="1">
                <a:solidFill>
                  <a:schemeClr val="tx1"/>
                </a:solidFill>
                <a:latin typeface="Times New Roman" pitchFamily="18" charset="0"/>
              </a:rPr>
              <a:t>·</a:t>
            </a:r>
            <a:r>
              <a:rPr lang="nl-NL" sz="1700" i="1">
                <a:solidFill>
                  <a:schemeClr val="tx1"/>
                </a:solidFill>
                <a:latin typeface="Times New Roman" pitchFamily="18" charset="0"/>
              </a:rPr>
              <a:t> g</a:t>
            </a:r>
            <a:r>
              <a:rPr lang="nl-NL" sz="1700" i="1" baseline="40000">
                <a:solidFill>
                  <a:schemeClr val="tx1"/>
                </a:solidFill>
                <a:latin typeface="Times New Roman" pitchFamily="18" charset="0"/>
              </a:rPr>
              <a:t>t</a:t>
            </a:r>
            <a:r>
              <a:rPr lang="nl-NL" sz="1700">
                <a:solidFill>
                  <a:schemeClr val="tx1"/>
                </a:solidFill>
                <a:latin typeface="Times New Roman" pitchFamily="18" charset="0"/>
              </a:rPr>
              <a:t> onderscheiden we 2 situaties.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258888" y="1268413"/>
            <a:ext cx="6696075" cy="350837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700" b="1">
                <a:latin typeface="Times New Roman" pitchFamily="18" charset="0"/>
              </a:rPr>
              <a:t>groeifactoren kleiner dan 0 of gelijk aan 1 hebben geen betekenis</a:t>
            </a: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2411413" y="2592388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611188" y="4681538"/>
            <a:ext cx="3529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2125663" y="4608513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O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4140200" y="443865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i="1"/>
              <a:t>x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2266950" y="216058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i="1"/>
              <a:t>y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6731000" y="2597150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4930775" y="4686300"/>
            <a:ext cx="3529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6445250" y="4613275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O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8459788" y="44386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i="1"/>
              <a:t>x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6586538" y="21653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i="1"/>
              <a:t>y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2000250" y="1873250"/>
            <a:ext cx="828675" cy="296863"/>
          </a:xfrm>
          <a:prstGeom prst="rect">
            <a:avLst/>
          </a:prstGeom>
          <a:noFill/>
          <a:ln w="22225">
            <a:solidFill>
              <a:srgbClr val="DA2C3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200" i="1"/>
              <a:t>g</a:t>
            </a:r>
            <a:r>
              <a:rPr lang="nl-NL" sz="1200"/>
              <a:t> &gt; 1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6315075" y="1873250"/>
            <a:ext cx="828675" cy="296863"/>
          </a:xfrm>
          <a:prstGeom prst="rect">
            <a:avLst/>
          </a:prstGeom>
          <a:noFill/>
          <a:ln w="22225">
            <a:solidFill>
              <a:srgbClr val="DA2C3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200"/>
              <a:t>0 &lt; </a:t>
            </a:r>
            <a:r>
              <a:rPr lang="nl-NL" sz="1200" i="1"/>
              <a:t>g</a:t>
            </a:r>
            <a:r>
              <a:rPr lang="nl-NL" sz="1200"/>
              <a:t> &lt; 1</a:t>
            </a:r>
          </a:p>
        </p:txBody>
      </p:sp>
      <p:sp>
        <p:nvSpPr>
          <p:cNvPr id="50192" name="Freeform 16"/>
          <p:cNvSpPr>
            <a:spLocks/>
          </p:cNvSpPr>
          <p:nvPr/>
        </p:nvSpPr>
        <p:spPr bwMode="auto">
          <a:xfrm>
            <a:off x="611188" y="2447925"/>
            <a:ext cx="2665412" cy="1873250"/>
          </a:xfrm>
          <a:custGeom>
            <a:avLst/>
            <a:gdLst>
              <a:gd name="T0" fmla="*/ 0 w 1679"/>
              <a:gd name="T1" fmla="*/ 2147483647 h 1180"/>
              <a:gd name="T2" fmla="*/ 2147483647 w 1679"/>
              <a:gd name="T3" fmla="*/ 2147483647 h 1180"/>
              <a:gd name="T4" fmla="*/ 2147483647 w 1679"/>
              <a:gd name="T5" fmla="*/ 0 h 1180"/>
              <a:gd name="T6" fmla="*/ 0 60000 65536"/>
              <a:gd name="T7" fmla="*/ 0 60000 65536"/>
              <a:gd name="T8" fmla="*/ 0 60000 65536"/>
              <a:gd name="T9" fmla="*/ 0 w 1679"/>
              <a:gd name="T10" fmla="*/ 0 h 1180"/>
              <a:gd name="T11" fmla="*/ 1679 w 1679"/>
              <a:gd name="T12" fmla="*/ 1180 h 1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79" h="1180">
                <a:moveTo>
                  <a:pt x="0" y="1180"/>
                </a:moveTo>
                <a:cubicBezTo>
                  <a:pt x="427" y="1165"/>
                  <a:pt x="854" y="1150"/>
                  <a:pt x="1134" y="953"/>
                </a:cubicBezTo>
                <a:cubicBezTo>
                  <a:pt x="1414" y="756"/>
                  <a:pt x="1588" y="159"/>
                  <a:pt x="1679" y="0"/>
                </a:cubicBezTo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2124075" y="3673475"/>
            <a:ext cx="288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1</a:t>
            </a:r>
          </a:p>
        </p:txBody>
      </p:sp>
      <p:sp>
        <p:nvSpPr>
          <p:cNvPr id="50194" name="Freeform 18"/>
          <p:cNvSpPr>
            <a:spLocks/>
          </p:cNvSpPr>
          <p:nvPr/>
        </p:nvSpPr>
        <p:spPr bwMode="auto">
          <a:xfrm>
            <a:off x="5867400" y="2520950"/>
            <a:ext cx="2592388" cy="1800225"/>
          </a:xfrm>
          <a:custGeom>
            <a:avLst/>
            <a:gdLst>
              <a:gd name="T0" fmla="*/ 0 w 1633"/>
              <a:gd name="T1" fmla="*/ 0 h 1134"/>
              <a:gd name="T2" fmla="*/ 2147483647 w 1633"/>
              <a:gd name="T3" fmla="*/ 2147483647 h 1134"/>
              <a:gd name="T4" fmla="*/ 2147483647 w 1633"/>
              <a:gd name="T5" fmla="*/ 2147483647 h 1134"/>
              <a:gd name="T6" fmla="*/ 0 60000 65536"/>
              <a:gd name="T7" fmla="*/ 0 60000 65536"/>
              <a:gd name="T8" fmla="*/ 0 60000 65536"/>
              <a:gd name="T9" fmla="*/ 0 w 1633"/>
              <a:gd name="T10" fmla="*/ 0 h 1134"/>
              <a:gd name="T11" fmla="*/ 1633 w 1633"/>
              <a:gd name="T12" fmla="*/ 1134 h 1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3" h="1134">
                <a:moveTo>
                  <a:pt x="0" y="0"/>
                </a:moveTo>
                <a:cubicBezTo>
                  <a:pt x="136" y="359"/>
                  <a:pt x="273" y="718"/>
                  <a:pt x="545" y="907"/>
                </a:cubicBezTo>
                <a:cubicBezTo>
                  <a:pt x="817" y="1096"/>
                  <a:pt x="1452" y="1096"/>
                  <a:pt x="1633" y="1134"/>
                </a:cubicBezTo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6443663" y="3881438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1</a:t>
            </a:r>
          </a:p>
        </p:txBody>
      </p:sp>
      <p:pic>
        <p:nvPicPr>
          <p:cNvPr id="50196" name="Picture 20" descr="par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4941888"/>
            <a:ext cx="3887787" cy="153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1146175" y="2970213"/>
            <a:ext cx="1133475" cy="296862"/>
          </a:xfrm>
          <a:prstGeom prst="rect">
            <a:avLst/>
          </a:prstGeom>
          <a:solidFill>
            <a:schemeClr val="bg1"/>
          </a:solidFill>
          <a:ln w="222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200" b="1">
                <a:solidFill>
                  <a:srgbClr val="DA2C36"/>
                </a:solidFill>
              </a:rPr>
              <a:t>toename</a:t>
            </a:r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6921500" y="2998788"/>
            <a:ext cx="1017588" cy="296862"/>
          </a:xfrm>
          <a:prstGeom prst="rect">
            <a:avLst/>
          </a:prstGeom>
          <a:solidFill>
            <a:schemeClr val="bg1"/>
          </a:solidFill>
          <a:ln w="222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200" b="1">
                <a:solidFill>
                  <a:srgbClr val="DA2C36"/>
                </a:solidFill>
              </a:rPr>
              <a:t>afname</a:t>
            </a:r>
          </a:p>
        </p:txBody>
      </p:sp>
      <p:sp>
        <p:nvSpPr>
          <p:cNvPr id="77847" name="Text Box 23"/>
          <p:cNvSpPr txBox="1">
            <a:spLocks noChangeArrowheads="1"/>
          </p:cNvSpPr>
          <p:nvPr/>
        </p:nvSpPr>
        <p:spPr bwMode="auto">
          <a:xfrm>
            <a:off x="8304213" y="6308725"/>
            <a:ext cx="588962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/>
              <a:t>10.1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0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30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20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/>
      <p:bldP spid="50180" grpId="0" animBg="1"/>
      <p:bldP spid="50181" grpId="0" animBg="1"/>
      <p:bldP spid="50182" grpId="0"/>
      <p:bldP spid="50183" grpId="0"/>
      <p:bldP spid="50184" grpId="0"/>
      <p:bldP spid="50185" grpId="0" animBg="1"/>
      <p:bldP spid="50186" grpId="0" animBg="1"/>
      <p:bldP spid="50187" grpId="0"/>
      <p:bldP spid="50188" grpId="0"/>
      <p:bldP spid="50189" grpId="0"/>
      <p:bldP spid="50190" grpId="0" animBg="1"/>
      <p:bldP spid="50191" grpId="0" animBg="1"/>
      <p:bldP spid="50192" grpId="0" animBg="1"/>
      <p:bldP spid="50193" grpId="0"/>
      <p:bldP spid="50194" grpId="0" animBg="1"/>
      <p:bldP spid="50195" grpId="0"/>
      <p:bldP spid="50197" grpId="0" animBg="1"/>
      <p:bldP spid="5019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836613"/>
            <a:ext cx="6870700" cy="576262"/>
          </a:xfrm>
        </p:spPr>
        <p:txBody>
          <a:bodyPr/>
          <a:lstStyle/>
          <a:p>
            <a:r>
              <a:rPr lang="nl-NL" sz="1700" b="1">
                <a:latin typeface="Times New Roman" pitchFamily="18" charset="0"/>
              </a:rPr>
              <a:t>opgave 12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833438" y="1317625"/>
            <a:ext cx="4608512" cy="454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50825" indent="-250825">
              <a:lnSpc>
                <a:spcPct val="110000"/>
              </a:lnSpc>
            </a:pPr>
            <a:r>
              <a:rPr lang="nl-NL" sz="1700" b="1">
                <a:latin typeface="Times New Roman" pitchFamily="18" charset="0"/>
              </a:rPr>
              <a:t>a</a:t>
            </a:r>
            <a:r>
              <a:rPr lang="nl-NL" sz="1700" i="1">
                <a:latin typeface="Times New Roman" pitchFamily="18" charset="0"/>
              </a:rPr>
              <a:t>	N</a:t>
            </a:r>
            <a:r>
              <a:rPr lang="nl-NL" sz="1700" i="1" baseline="-25000">
                <a:latin typeface="Times New Roman" pitchFamily="18" charset="0"/>
              </a:rPr>
              <a:t>T</a:t>
            </a:r>
            <a:r>
              <a:rPr lang="nl-NL" sz="1700">
                <a:latin typeface="Times New Roman" pitchFamily="18" charset="0"/>
              </a:rPr>
              <a:t> = 0,15</a:t>
            </a:r>
            <a:r>
              <a:rPr lang="nl-NL" sz="1700" i="1">
                <a:latin typeface="Times New Roman" pitchFamily="18" charset="0"/>
              </a:rPr>
              <a:t>t</a:t>
            </a:r>
            <a:r>
              <a:rPr lang="nl-NL" sz="1700">
                <a:latin typeface="Times New Roman" pitchFamily="18" charset="0"/>
              </a:rPr>
              <a:t> + 18</a:t>
            </a:r>
          </a:p>
          <a:p>
            <a:pPr marL="250825" indent="-250825">
              <a:lnSpc>
                <a:spcPct val="110000"/>
              </a:lnSpc>
            </a:pPr>
            <a:r>
              <a:rPr lang="nl-NL" sz="1700" b="1">
                <a:latin typeface="Times New Roman" pitchFamily="18" charset="0"/>
              </a:rPr>
              <a:t>b</a:t>
            </a:r>
            <a:r>
              <a:rPr lang="nl-NL" sz="1700" i="1">
                <a:latin typeface="Times New Roman" pitchFamily="18" charset="0"/>
              </a:rPr>
              <a:t>	N</a:t>
            </a:r>
            <a:r>
              <a:rPr lang="nl-NL" sz="1700" i="1" baseline="-25000">
                <a:latin typeface="Times New Roman" pitchFamily="18" charset="0"/>
              </a:rPr>
              <a:t>P</a:t>
            </a:r>
            <a:r>
              <a:rPr lang="nl-NL" sz="1700" i="1">
                <a:latin typeface="Times New Roman" pitchFamily="18" charset="0"/>
              </a:rPr>
              <a:t> </a:t>
            </a:r>
            <a:r>
              <a:rPr lang="nl-NL" sz="1700">
                <a:latin typeface="Times New Roman" pitchFamily="18" charset="0"/>
              </a:rPr>
              <a:t>= 9,6 </a:t>
            </a:r>
            <a:r>
              <a:rPr lang="en-US" sz="1700">
                <a:latin typeface="Times New Roman" pitchFamily="18" charset="0"/>
              </a:rPr>
              <a:t>·</a:t>
            </a:r>
            <a:r>
              <a:rPr lang="nl-NL" sz="1700">
                <a:latin typeface="Times New Roman" pitchFamily="18" charset="0"/>
              </a:rPr>
              <a:t> 1,04</a:t>
            </a:r>
            <a:r>
              <a:rPr lang="nl-NL" sz="1700" i="1" baseline="40000">
                <a:latin typeface="Times New Roman" pitchFamily="18" charset="0"/>
              </a:rPr>
              <a:t>t</a:t>
            </a:r>
            <a:endParaRPr lang="nl-NL" sz="1700" i="1">
              <a:latin typeface="Times New Roman" pitchFamily="18" charset="0"/>
            </a:endParaRPr>
          </a:p>
          <a:p>
            <a:pPr marL="250825" indent="-250825">
              <a:lnSpc>
                <a:spcPct val="110000"/>
              </a:lnSpc>
            </a:pPr>
            <a:r>
              <a:rPr lang="nl-NL" sz="1700" b="1">
                <a:latin typeface="Times New Roman" pitchFamily="18" charset="0"/>
              </a:rPr>
              <a:t>c</a:t>
            </a:r>
            <a:r>
              <a:rPr lang="nl-NL" sz="1700">
                <a:latin typeface="Times New Roman" pitchFamily="18" charset="0"/>
              </a:rPr>
              <a:t>	maart 2007 </a:t>
            </a:r>
            <a:r>
              <a:rPr lang="nl-NL" sz="1700">
                <a:latin typeface="Times New Roman" pitchFamily="18" charset="0"/>
                <a:sym typeface="Wingdings" pitchFamily="2" charset="2"/>
              </a:rPr>
              <a:t> </a:t>
            </a:r>
            <a:r>
              <a:rPr lang="nl-NL" sz="1700" i="1">
                <a:latin typeface="Times New Roman" pitchFamily="18" charset="0"/>
                <a:sym typeface="Wingdings" pitchFamily="2" charset="2"/>
              </a:rPr>
              <a:t>t</a:t>
            </a:r>
            <a:r>
              <a:rPr lang="nl-NL" sz="1700">
                <a:latin typeface="Times New Roman" pitchFamily="18" charset="0"/>
                <a:sym typeface="Wingdings" pitchFamily="2" charset="2"/>
              </a:rPr>
              <a:t> = 14</a:t>
            </a:r>
          </a:p>
          <a:p>
            <a:pPr marL="250825" indent="-250825">
              <a:lnSpc>
                <a:spcPct val="110000"/>
              </a:lnSpc>
            </a:pPr>
            <a:r>
              <a:rPr lang="nl-NL" sz="1700">
                <a:latin typeface="Times New Roman" pitchFamily="18" charset="0"/>
              </a:rPr>
              <a:t>	</a:t>
            </a:r>
            <a:r>
              <a:rPr lang="nl-NL" sz="1700" i="1">
                <a:latin typeface="Times New Roman" pitchFamily="18" charset="0"/>
              </a:rPr>
              <a:t>t</a:t>
            </a:r>
            <a:r>
              <a:rPr lang="nl-NL" sz="1700">
                <a:latin typeface="Times New Roman" pitchFamily="18" charset="0"/>
              </a:rPr>
              <a:t> = 14 </a:t>
            </a:r>
            <a:r>
              <a:rPr lang="nl-NL" sz="1700">
                <a:latin typeface="Times New Roman" pitchFamily="18" charset="0"/>
                <a:sym typeface="Wingdings" pitchFamily="2" charset="2"/>
              </a:rPr>
              <a:t> </a:t>
            </a:r>
            <a:r>
              <a:rPr lang="nl-NL" sz="1700" i="1">
                <a:latin typeface="Times New Roman" pitchFamily="18" charset="0"/>
                <a:sym typeface="Wingdings" pitchFamily="2" charset="2"/>
              </a:rPr>
              <a:t>N</a:t>
            </a:r>
            <a:r>
              <a:rPr lang="nl-NL" sz="1700" i="1" baseline="-25000">
                <a:latin typeface="Times New Roman" pitchFamily="18" charset="0"/>
                <a:sym typeface="Wingdings" pitchFamily="2" charset="2"/>
              </a:rPr>
              <a:t>T</a:t>
            </a:r>
            <a:r>
              <a:rPr lang="nl-NL" sz="1700">
                <a:latin typeface="Times New Roman" pitchFamily="18" charset="0"/>
                <a:sym typeface="Wingdings" pitchFamily="2" charset="2"/>
              </a:rPr>
              <a:t> = 0,15 </a:t>
            </a:r>
            <a:r>
              <a:rPr lang="en-US" sz="1700">
                <a:latin typeface="Times New Roman" pitchFamily="18" charset="0"/>
                <a:sym typeface="Wingdings" pitchFamily="2" charset="2"/>
              </a:rPr>
              <a:t>·</a:t>
            </a:r>
            <a:r>
              <a:rPr lang="nl-NL" sz="1700">
                <a:latin typeface="Times New Roman" pitchFamily="18" charset="0"/>
                <a:sym typeface="Wingdings" pitchFamily="2" charset="2"/>
              </a:rPr>
              <a:t> 14 + 18 = 20,1</a:t>
            </a:r>
          </a:p>
          <a:p>
            <a:pPr marL="250825" lvl="1" indent="-250825">
              <a:lnSpc>
                <a:spcPct val="110000"/>
              </a:lnSpc>
            </a:pPr>
            <a:r>
              <a:rPr lang="nl-NL" sz="1700">
                <a:latin typeface="Times New Roman" pitchFamily="18" charset="0"/>
                <a:sym typeface="Wingdings" pitchFamily="2" charset="2"/>
              </a:rPr>
              <a:t>		 </a:t>
            </a:r>
            <a:r>
              <a:rPr lang="nl-NL" sz="1700" i="1">
                <a:latin typeface="Times New Roman" pitchFamily="18" charset="0"/>
                <a:sym typeface="Wingdings" pitchFamily="2" charset="2"/>
              </a:rPr>
              <a:t>N</a:t>
            </a:r>
            <a:r>
              <a:rPr lang="nl-NL" sz="1700" i="1" baseline="-25000">
                <a:latin typeface="Times New Roman" pitchFamily="18" charset="0"/>
                <a:sym typeface="Wingdings" pitchFamily="2" charset="2"/>
              </a:rPr>
              <a:t>P</a:t>
            </a:r>
            <a:r>
              <a:rPr lang="nl-NL" sz="1700">
                <a:latin typeface="Times New Roman" pitchFamily="18" charset="0"/>
                <a:sym typeface="Wingdings" pitchFamily="2" charset="2"/>
              </a:rPr>
              <a:t> = 9,6 </a:t>
            </a:r>
            <a:r>
              <a:rPr lang="en-US" sz="1700">
                <a:latin typeface="Times New Roman" pitchFamily="18" charset="0"/>
                <a:sym typeface="Wingdings" pitchFamily="2" charset="2"/>
              </a:rPr>
              <a:t>·</a:t>
            </a:r>
            <a:r>
              <a:rPr lang="nl-NL" sz="1700">
                <a:latin typeface="Times New Roman" pitchFamily="18" charset="0"/>
                <a:sym typeface="Wingdings" pitchFamily="2" charset="2"/>
              </a:rPr>
              <a:t> 1,04</a:t>
            </a:r>
            <a:r>
              <a:rPr lang="nl-NL" sz="1700" baseline="40000">
                <a:latin typeface="Times New Roman" pitchFamily="18" charset="0"/>
                <a:sym typeface="Wingdings" pitchFamily="2" charset="2"/>
              </a:rPr>
              <a:t>14</a:t>
            </a:r>
            <a:r>
              <a:rPr lang="nl-NL" sz="1700">
                <a:latin typeface="Times New Roman" pitchFamily="18" charset="0"/>
                <a:sym typeface="Wingdings" pitchFamily="2" charset="2"/>
              </a:rPr>
              <a:t> ≈ 16,6</a:t>
            </a:r>
          </a:p>
          <a:p>
            <a:pPr marL="250825" indent="-250825">
              <a:lnSpc>
                <a:spcPct val="110000"/>
              </a:lnSpc>
            </a:pPr>
            <a:r>
              <a:rPr lang="nl-NL" sz="1700">
                <a:latin typeface="Times New Roman" pitchFamily="18" charset="0"/>
                <a:sym typeface="Wingdings" pitchFamily="2" charset="2"/>
              </a:rPr>
              <a:t>	Het scheelt 20,1 – 16,6 = </a:t>
            </a:r>
            <a:r>
              <a:rPr lang="nl-NL" sz="1700">
                <a:solidFill>
                  <a:srgbClr val="DA2C36"/>
                </a:solidFill>
                <a:latin typeface="Times New Roman" pitchFamily="18" charset="0"/>
                <a:sym typeface="Wingdings" pitchFamily="2" charset="2"/>
              </a:rPr>
              <a:t>3,5 miljoen.</a:t>
            </a:r>
          </a:p>
          <a:p>
            <a:pPr marL="250825" indent="-250825">
              <a:lnSpc>
                <a:spcPct val="110000"/>
              </a:lnSpc>
            </a:pPr>
            <a:r>
              <a:rPr lang="nl-NL" sz="1700" b="1">
                <a:latin typeface="Times New Roman" pitchFamily="18" charset="0"/>
                <a:sym typeface="Wingdings" pitchFamily="2" charset="2"/>
              </a:rPr>
              <a:t>d</a:t>
            </a:r>
            <a:r>
              <a:rPr lang="nl-NL" sz="1700">
                <a:latin typeface="Times New Roman" pitchFamily="18" charset="0"/>
                <a:sym typeface="Wingdings" pitchFamily="2" charset="2"/>
              </a:rPr>
              <a:t>	Voer in  </a:t>
            </a:r>
            <a:r>
              <a:rPr lang="nl-NL" sz="1700" i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y</a:t>
            </a:r>
            <a:r>
              <a:rPr lang="nl-NL" sz="1700" baseline="-250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1</a:t>
            </a:r>
            <a:r>
              <a:rPr lang="nl-NL" sz="17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 = 9,6 </a:t>
            </a:r>
            <a:r>
              <a:rPr lang="en-US" sz="17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·</a:t>
            </a:r>
            <a:r>
              <a:rPr lang="nl-NL" sz="17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 1,04</a:t>
            </a:r>
            <a:r>
              <a:rPr lang="nl-NL" sz="1700" i="1" baseline="400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x</a:t>
            </a:r>
            <a:endParaRPr lang="nl-NL" sz="1700" i="1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250825" indent="-250825">
              <a:lnSpc>
                <a:spcPct val="110000"/>
              </a:lnSpc>
            </a:pPr>
            <a:r>
              <a:rPr lang="nl-NL" sz="1700">
                <a:latin typeface="Times New Roman" pitchFamily="18" charset="0"/>
              </a:rPr>
              <a:t>	</a:t>
            </a:r>
            <a:r>
              <a:rPr lang="nl-NL" sz="1700" i="1">
                <a:latin typeface="Times New Roman" pitchFamily="18" charset="0"/>
              </a:rPr>
              <a:t>t</a:t>
            </a:r>
            <a:r>
              <a:rPr lang="nl-NL" sz="1700">
                <a:latin typeface="Times New Roman" pitchFamily="18" charset="0"/>
              </a:rPr>
              <a:t> = 16 </a:t>
            </a:r>
            <a:r>
              <a:rPr lang="nl-NL" sz="1700">
                <a:latin typeface="Times New Roman" pitchFamily="18" charset="0"/>
                <a:sym typeface="Wingdings" pitchFamily="2" charset="2"/>
              </a:rPr>
              <a:t> </a:t>
            </a:r>
            <a:r>
              <a:rPr lang="nl-NL" sz="1700" i="1">
                <a:latin typeface="Times New Roman" pitchFamily="18" charset="0"/>
                <a:sym typeface="Wingdings" pitchFamily="2" charset="2"/>
              </a:rPr>
              <a:t>N</a:t>
            </a:r>
            <a:r>
              <a:rPr lang="nl-NL" sz="1700" i="1" baseline="-25000">
                <a:latin typeface="Times New Roman" pitchFamily="18" charset="0"/>
                <a:sym typeface="Wingdings" pitchFamily="2" charset="2"/>
              </a:rPr>
              <a:t>P</a:t>
            </a:r>
            <a:r>
              <a:rPr lang="nl-NL" sz="1700">
                <a:latin typeface="Times New Roman" pitchFamily="18" charset="0"/>
                <a:sym typeface="Wingdings" pitchFamily="2" charset="2"/>
              </a:rPr>
              <a:t> ≈ 17,981</a:t>
            </a:r>
          </a:p>
          <a:p>
            <a:pPr marL="250825" indent="-250825">
              <a:lnSpc>
                <a:spcPct val="110000"/>
              </a:lnSpc>
            </a:pPr>
            <a:r>
              <a:rPr lang="nl-NL" sz="1700">
                <a:latin typeface="Times New Roman" pitchFamily="18" charset="0"/>
                <a:sym typeface="Wingdings" pitchFamily="2" charset="2"/>
              </a:rPr>
              <a:t>	</a:t>
            </a:r>
            <a:r>
              <a:rPr lang="nl-NL" sz="1700" i="1">
                <a:latin typeface="Times New Roman" pitchFamily="18" charset="0"/>
                <a:sym typeface="Wingdings" pitchFamily="2" charset="2"/>
              </a:rPr>
              <a:t>t</a:t>
            </a:r>
            <a:r>
              <a:rPr lang="nl-NL" sz="1700">
                <a:latin typeface="Times New Roman" pitchFamily="18" charset="0"/>
                <a:sym typeface="Wingdings" pitchFamily="2" charset="2"/>
              </a:rPr>
              <a:t> = 17  </a:t>
            </a:r>
            <a:r>
              <a:rPr lang="nl-NL" sz="1700" i="1">
                <a:latin typeface="Times New Roman" pitchFamily="18" charset="0"/>
                <a:sym typeface="Wingdings" pitchFamily="2" charset="2"/>
              </a:rPr>
              <a:t>N</a:t>
            </a:r>
            <a:r>
              <a:rPr lang="nl-NL" sz="1700" i="1" baseline="-25000">
                <a:latin typeface="Times New Roman" pitchFamily="18" charset="0"/>
                <a:sym typeface="Wingdings" pitchFamily="2" charset="2"/>
              </a:rPr>
              <a:t>P</a:t>
            </a:r>
            <a:r>
              <a:rPr lang="nl-NL" sz="1700">
                <a:latin typeface="Times New Roman" pitchFamily="18" charset="0"/>
                <a:sym typeface="Wingdings" pitchFamily="2" charset="2"/>
              </a:rPr>
              <a:t> ≈ 18,7</a:t>
            </a:r>
          </a:p>
          <a:p>
            <a:pPr marL="250825" indent="-250825">
              <a:lnSpc>
                <a:spcPct val="110000"/>
              </a:lnSpc>
            </a:pPr>
            <a:r>
              <a:rPr lang="nl-NL" sz="1700">
                <a:latin typeface="Times New Roman" pitchFamily="18" charset="0"/>
                <a:sym typeface="Wingdings" pitchFamily="2" charset="2"/>
              </a:rPr>
              <a:t>	Dus meer dan 18 miljoen bij </a:t>
            </a:r>
            <a:r>
              <a:rPr lang="nl-NL" sz="1700" i="1">
                <a:latin typeface="Times New Roman" pitchFamily="18" charset="0"/>
                <a:sym typeface="Wingdings" pitchFamily="2" charset="2"/>
              </a:rPr>
              <a:t>t</a:t>
            </a:r>
            <a:r>
              <a:rPr lang="nl-NL" sz="1700">
                <a:latin typeface="Times New Roman" pitchFamily="18" charset="0"/>
                <a:sym typeface="Wingdings" pitchFamily="2" charset="2"/>
              </a:rPr>
              <a:t> = 17,</a:t>
            </a:r>
          </a:p>
          <a:p>
            <a:pPr marL="250825" indent="-250825">
              <a:lnSpc>
                <a:spcPct val="110000"/>
              </a:lnSpc>
            </a:pPr>
            <a:r>
              <a:rPr lang="nl-NL" sz="1700">
                <a:latin typeface="Times New Roman" pitchFamily="18" charset="0"/>
                <a:sym typeface="Wingdings" pitchFamily="2" charset="2"/>
              </a:rPr>
              <a:t>	</a:t>
            </a:r>
            <a:r>
              <a:rPr lang="nl-NL" sz="1700">
                <a:solidFill>
                  <a:srgbClr val="DA2C36"/>
                </a:solidFill>
                <a:latin typeface="Times New Roman" pitchFamily="18" charset="0"/>
                <a:sym typeface="Wingdings" pitchFamily="2" charset="2"/>
              </a:rPr>
              <a:t>juni 2007.</a:t>
            </a:r>
          </a:p>
          <a:p>
            <a:pPr marL="250825" indent="-250825">
              <a:lnSpc>
                <a:spcPct val="110000"/>
              </a:lnSpc>
            </a:pPr>
            <a:r>
              <a:rPr lang="nl-NL" sz="1700" b="1">
                <a:latin typeface="Times New Roman" pitchFamily="18" charset="0"/>
                <a:sym typeface="Wingdings" pitchFamily="2" charset="2"/>
              </a:rPr>
              <a:t>e</a:t>
            </a:r>
            <a:r>
              <a:rPr lang="nl-NL" sz="1700">
                <a:latin typeface="Times New Roman" pitchFamily="18" charset="0"/>
                <a:sym typeface="Wingdings" pitchFamily="2" charset="2"/>
              </a:rPr>
              <a:t>	Voer in  </a:t>
            </a:r>
            <a:r>
              <a:rPr lang="nl-NL" sz="1700" i="1">
                <a:solidFill>
                  <a:srgbClr val="009900"/>
                </a:solidFill>
                <a:latin typeface="Times New Roman" pitchFamily="18" charset="0"/>
                <a:sym typeface="Wingdings" pitchFamily="2" charset="2"/>
              </a:rPr>
              <a:t>y</a:t>
            </a:r>
            <a:r>
              <a:rPr lang="nl-NL" sz="1700" baseline="-25000">
                <a:solidFill>
                  <a:srgbClr val="009900"/>
                </a:solidFill>
                <a:latin typeface="Times New Roman" pitchFamily="18" charset="0"/>
                <a:sym typeface="Wingdings" pitchFamily="2" charset="2"/>
              </a:rPr>
              <a:t>2</a:t>
            </a:r>
            <a:r>
              <a:rPr lang="nl-NL" sz="1700">
                <a:solidFill>
                  <a:srgbClr val="009900"/>
                </a:solidFill>
                <a:latin typeface="Times New Roman" pitchFamily="18" charset="0"/>
                <a:sym typeface="Wingdings" pitchFamily="2" charset="2"/>
              </a:rPr>
              <a:t> = 0,15</a:t>
            </a:r>
            <a:r>
              <a:rPr lang="nl-NL" sz="1700" i="1">
                <a:solidFill>
                  <a:srgbClr val="009900"/>
                </a:solidFill>
                <a:latin typeface="Times New Roman" pitchFamily="18" charset="0"/>
                <a:sym typeface="Wingdings" pitchFamily="2" charset="2"/>
              </a:rPr>
              <a:t>x</a:t>
            </a:r>
            <a:r>
              <a:rPr lang="nl-NL" sz="1700">
                <a:solidFill>
                  <a:srgbClr val="009900"/>
                </a:solidFill>
                <a:latin typeface="Times New Roman" pitchFamily="18" charset="0"/>
                <a:sym typeface="Wingdings" pitchFamily="2" charset="2"/>
              </a:rPr>
              <a:t> + 18</a:t>
            </a:r>
          </a:p>
          <a:p>
            <a:pPr marL="250825" indent="-250825">
              <a:lnSpc>
                <a:spcPct val="110000"/>
              </a:lnSpc>
            </a:pPr>
            <a:r>
              <a:rPr lang="nl-NL" sz="1700">
                <a:latin typeface="Times New Roman" pitchFamily="18" charset="0"/>
              </a:rPr>
              <a:t>	optie </a:t>
            </a:r>
            <a:r>
              <a:rPr lang="nl-NL" sz="1700" i="1">
                <a:latin typeface="Times New Roman" pitchFamily="18" charset="0"/>
              </a:rPr>
              <a:t>intersect </a:t>
            </a:r>
          </a:p>
          <a:p>
            <a:pPr marL="250825" indent="-250825">
              <a:lnSpc>
                <a:spcPct val="110000"/>
              </a:lnSpc>
            </a:pPr>
            <a:r>
              <a:rPr lang="nl-NL" sz="1700">
                <a:latin typeface="Times New Roman" pitchFamily="18" charset="0"/>
              </a:rPr>
              <a:t>	</a:t>
            </a:r>
            <a:r>
              <a:rPr lang="nl-NL" sz="1700" i="1">
                <a:latin typeface="Times New Roman" pitchFamily="18" charset="0"/>
              </a:rPr>
              <a:t>x</a:t>
            </a:r>
            <a:r>
              <a:rPr lang="nl-NL" sz="1700">
                <a:latin typeface="Times New Roman" pitchFamily="18" charset="0"/>
              </a:rPr>
              <a:t> ≈ 19,95</a:t>
            </a:r>
          </a:p>
          <a:p>
            <a:pPr marL="250825" indent="-250825">
              <a:lnSpc>
                <a:spcPct val="110000"/>
              </a:lnSpc>
            </a:pPr>
            <a:r>
              <a:rPr lang="nl-NL" sz="1700">
                <a:latin typeface="Times New Roman" pitchFamily="18" charset="0"/>
              </a:rPr>
              <a:t>	Dus  </a:t>
            </a:r>
            <a:r>
              <a:rPr lang="nl-NL" sz="1700" i="1">
                <a:latin typeface="Times New Roman" pitchFamily="18" charset="0"/>
              </a:rPr>
              <a:t>N</a:t>
            </a:r>
            <a:r>
              <a:rPr lang="nl-NL" sz="1700" i="1" baseline="-25000">
                <a:latin typeface="Times New Roman" pitchFamily="18" charset="0"/>
              </a:rPr>
              <a:t>P</a:t>
            </a:r>
            <a:r>
              <a:rPr lang="nl-NL" sz="1700">
                <a:latin typeface="Times New Roman" pitchFamily="18" charset="0"/>
              </a:rPr>
              <a:t> &gt; </a:t>
            </a:r>
            <a:r>
              <a:rPr lang="nl-NL" sz="1700" i="1">
                <a:latin typeface="Times New Roman" pitchFamily="18" charset="0"/>
              </a:rPr>
              <a:t>N</a:t>
            </a:r>
            <a:r>
              <a:rPr lang="nl-NL" sz="1700" i="1" baseline="-25000">
                <a:latin typeface="Times New Roman" pitchFamily="18" charset="0"/>
              </a:rPr>
              <a:t>T</a:t>
            </a:r>
            <a:r>
              <a:rPr lang="nl-NL" sz="1700">
                <a:latin typeface="Times New Roman" pitchFamily="18" charset="0"/>
              </a:rPr>
              <a:t>  vanaf </a:t>
            </a:r>
            <a:r>
              <a:rPr lang="nl-NL" sz="1700" i="1">
                <a:latin typeface="Times New Roman" pitchFamily="18" charset="0"/>
              </a:rPr>
              <a:t>t</a:t>
            </a:r>
            <a:r>
              <a:rPr lang="nl-NL" sz="1700">
                <a:latin typeface="Times New Roman" pitchFamily="18" charset="0"/>
              </a:rPr>
              <a:t> = 20,</a:t>
            </a:r>
          </a:p>
          <a:p>
            <a:pPr marL="250825" indent="-250825">
              <a:lnSpc>
                <a:spcPct val="110000"/>
              </a:lnSpc>
            </a:pPr>
            <a:r>
              <a:rPr lang="nl-NL" sz="1700">
                <a:latin typeface="Times New Roman" pitchFamily="18" charset="0"/>
              </a:rPr>
              <a:t>	</a:t>
            </a:r>
            <a:r>
              <a:rPr lang="nl-NL" sz="1700">
                <a:solidFill>
                  <a:srgbClr val="DA2C36"/>
                </a:solidFill>
                <a:latin typeface="Times New Roman" pitchFamily="18" charset="0"/>
              </a:rPr>
              <a:t>september 2007.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4897438" y="4557713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4897438" y="1533525"/>
            <a:ext cx="0" cy="381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5618163" y="1533525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6338888" y="1533525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7058025" y="1533525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7778750" y="1533525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8497888" y="1533525"/>
            <a:ext cx="0" cy="38163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4646613" y="1676400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4646613" y="2397125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4646613" y="3116263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4646613" y="3836988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4646613" y="4557713"/>
            <a:ext cx="4067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>
            <a:off x="4646613" y="5276850"/>
            <a:ext cx="4067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4646613" y="52768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0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5418138" y="52768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/>
              <a:t>5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6135688" y="52768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algn="ctr">
              <a:spcBef>
                <a:spcPct val="50000"/>
              </a:spcBef>
            </a:pPr>
            <a:r>
              <a:rPr lang="nl-NL"/>
              <a:t>10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6854825" y="52768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algn="ctr">
              <a:spcBef>
                <a:spcPct val="50000"/>
              </a:spcBef>
            </a:pPr>
            <a:r>
              <a:rPr lang="nl-NL"/>
              <a:t>15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7599363" y="527685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20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8318500" y="52768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/>
              <a:t>25</a:t>
            </a: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4430713" y="4438650"/>
            <a:ext cx="3603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nl-NL"/>
              <a:t>5</a:t>
            </a:r>
          </a:p>
        </p:txBody>
      </p: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4359275" y="37179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>
              <a:spcBef>
                <a:spcPct val="50000"/>
              </a:spcBef>
            </a:pPr>
            <a:r>
              <a:rPr lang="nl-NL"/>
              <a:t>10</a:t>
            </a:r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4359275" y="29987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>
              <a:spcBef>
                <a:spcPct val="50000"/>
              </a:spcBef>
            </a:pPr>
            <a:r>
              <a:rPr lang="nl-NL"/>
              <a:t>15</a:t>
            </a:r>
          </a:p>
        </p:txBody>
      </p:sp>
      <p:sp>
        <p:nvSpPr>
          <p:cNvPr id="51226" name="Text Box 26"/>
          <p:cNvSpPr txBox="1">
            <a:spLocks noChangeArrowheads="1"/>
          </p:cNvSpPr>
          <p:nvPr/>
        </p:nvSpPr>
        <p:spPr bwMode="auto">
          <a:xfrm>
            <a:off x="4214813" y="2278063"/>
            <a:ext cx="5762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nl-NL"/>
              <a:t>20</a:t>
            </a:r>
          </a:p>
        </p:txBody>
      </p:sp>
      <p:sp>
        <p:nvSpPr>
          <p:cNvPr id="51227" name="Text Box 27"/>
          <p:cNvSpPr txBox="1">
            <a:spLocks noChangeArrowheads="1"/>
          </p:cNvSpPr>
          <p:nvPr/>
        </p:nvSpPr>
        <p:spPr bwMode="auto">
          <a:xfrm>
            <a:off x="4286250" y="1558925"/>
            <a:ext cx="504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nl-NL"/>
              <a:t>25</a:t>
            </a:r>
          </a:p>
        </p:txBody>
      </p:sp>
      <p:sp>
        <p:nvSpPr>
          <p:cNvPr id="51228" name="Text Box 28"/>
          <p:cNvSpPr txBox="1">
            <a:spLocks noChangeArrowheads="1"/>
          </p:cNvSpPr>
          <p:nvPr/>
        </p:nvSpPr>
        <p:spPr bwMode="auto">
          <a:xfrm>
            <a:off x="8532813" y="51577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sym typeface="Wingdings" pitchFamily="2" charset="2"/>
              </a:rPr>
              <a:t> </a:t>
            </a:r>
            <a:r>
              <a:rPr lang="nl-NL" i="1">
                <a:sym typeface="Wingdings" pitchFamily="2" charset="2"/>
              </a:rPr>
              <a:t>t</a:t>
            </a:r>
            <a:endParaRPr lang="nl-NL" i="1"/>
          </a:p>
        </p:txBody>
      </p: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4430713" y="11731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i="1"/>
              <a:t>N</a:t>
            </a:r>
          </a:p>
        </p:txBody>
      </p:sp>
      <p:sp>
        <p:nvSpPr>
          <p:cNvPr id="51230" name="Text Box 30"/>
          <p:cNvSpPr txBox="1">
            <a:spLocks noChangeArrowheads="1"/>
          </p:cNvSpPr>
          <p:nvPr/>
        </p:nvSpPr>
        <p:spPr bwMode="auto">
          <a:xfrm>
            <a:off x="4762500" y="250031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∙</a:t>
            </a:r>
          </a:p>
        </p:txBody>
      </p:sp>
      <p:sp>
        <p:nvSpPr>
          <p:cNvPr id="51231" name="Text Box 31"/>
          <p:cNvSpPr txBox="1">
            <a:spLocks noChangeArrowheads="1"/>
          </p:cNvSpPr>
          <p:nvPr/>
        </p:nvSpPr>
        <p:spPr bwMode="auto">
          <a:xfrm>
            <a:off x="7642225" y="205105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∙</a:t>
            </a:r>
          </a:p>
        </p:txBody>
      </p:sp>
      <p:sp>
        <p:nvSpPr>
          <p:cNvPr id="51232" name="Line 32"/>
          <p:cNvSpPr>
            <a:spLocks noChangeShapeType="1"/>
          </p:cNvSpPr>
          <p:nvPr/>
        </p:nvSpPr>
        <p:spPr bwMode="auto">
          <a:xfrm flipV="1">
            <a:off x="4919663" y="2208213"/>
            <a:ext cx="3529012" cy="5334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33" name="Text Box 33"/>
          <p:cNvSpPr txBox="1">
            <a:spLocks noChangeArrowheads="1"/>
          </p:cNvSpPr>
          <p:nvPr/>
        </p:nvSpPr>
        <p:spPr bwMode="auto">
          <a:xfrm>
            <a:off x="4776788" y="3667125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∙</a:t>
            </a:r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5481638" y="3405188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∙</a:t>
            </a:r>
          </a:p>
        </p:txBody>
      </p:sp>
      <p:sp>
        <p:nvSpPr>
          <p:cNvPr id="51235" name="Text Box 35"/>
          <p:cNvSpPr txBox="1">
            <a:spLocks noChangeArrowheads="1"/>
          </p:cNvSpPr>
          <p:nvPr/>
        </p:nvSpPr>
        <p:spPr bwMode="auto">
          <a:xfrm>
            <a:off x="6202363" y="3019425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∙</a:t>
            </a:r>
          </a:p>
        </p:txBody>
      </p:sp>
      <p:sp>
        <p:nvSpPr>
          <p:cNvPr id="51236" name="Text Box 36"/>
          <p:cNvSpPr txBox="1">
            <a:spLocks noChangeArrowheads="1"/>
          </p:cNvSpPr>
          <p:nvPr/>
        </p:nvSpPr>
        <p:spPr bwMode="auto">
          <a:xfrm>
            <a:off x="6908800" y="255905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∙</a:t>
            </a:r>
          </a:p>
        </p:txBody>
      </p:sp>
      <p:sp>
        <p:nvSpPr>
          <p:cNvPr id="51237" name="Text Box 37"/>
          <p:cNvSpPr txBox="1">
            <a:spLocks noChangeArrowheads="1"/>
          </p:cNvSpPr>
          <p:nvPr/>
        </p:nvSpPr>
        <p:spPr bwMode="auto">
          <a:xfrm>
            <a:off x="7642225" y="203676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∙</a:t>
            </a:r>
          </a:p>
        </p:txBody>
      </p:sp>
      <p:sp>
        <p:nvSpPr>
          <p:cNvPr id="51238" name="Text Box 38"/>
          <p:cNvSpPr txBox="1">
            <a:spLocks noChangeArrowheads="1"/>
          </p:cNvSpPr>
          <p:nvPr/>
        </p:nvSpPr>
        <p:spPr bwMode="auto">
          <a:xfrm>
            <a:off x="8362950" y="138906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∙</a:t>
            </a:r>
          </a:p>
        </p:txBody>
      </p:sp>
      <p:sp>
        <p:nvSpPr>
          <p:cNvPr id="51239" name="Freeform 39"/>
          <p:cNvSpPr>
            <a:spLocks/>
          </p:cNvSpPr>
          <p:nvPr/>
        </p:nvSpPr>
        <p:spPr bwMode="auto">
          <a:xfrm>
            <a:off x="4911725" y="1539875"/>
            <a:ext cx="3657600" cy="2351088"/>
          </a:xfrm>
          <a:custGeom>
            <a:avLst/>
            <a:gdLst>
              <a:gd name="T0" fmla="*/ 0 w 2304"/>
              <a:gd name="T1" fmla="*/ 2147483647 h 1481"/>
              <a:gd name="T2" fmla="*/ 2147483647 w 2304"/>
              <a:gd name="T3" fmla="*/ 2147483647 h 1481"/>
              <a:gd name="T4" fmla="*/ 2147483647 w 2304"/>
              <a:gd name="T5" fmla="*/ 2147483647 h 1481"/>
              <a:gd name="T6" fmla="*/ 2147483647 w 2304"/>
              <a:gd name="T7" fmla="*/ 2147483647 h 1481"/>
              <a:gd name="T8" fmla="*/ 2147483647 w 2304"/>
              <a:gd name="T9" fmla="*/ 2147483647 h 1481"/>
              <a:gd name="T10" fmla="*/ 2147483647 w 2304"/>
              <a:gd name="T11" fmla="*/ 0 h 14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04"/>
              <a:gd name="T19" fmla="*/ 0 h 1481"/>
              <a:gd name="T20" fmla="*/ 2304 w 2304"/>
              <a:gd name="T21" fmla="*/ 1481 h 148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04" h="1481">
                <a:moveTo>
                  <a:pt x="0" y="1481"/>
                </a:moveTo>
                <a:cubicBezTo>
                  <a:pt x="153" y="1431"/>
                  <a:pt x="306" y="1382"/>
                  <a:pt x="457" y="1317"/>
                </a:cubicBezTo>
                <a:cubicBezTo>
                  <a:pt x="608" y="1252"/>
                  <a:pt x="757" y="1175"/>
                  <a:pt x="905" y="1088"/>
                </a:cubicBezTo>
                <a:cubicBezTo>
                  <a:pt x="1053" y="1001"/>
                  <a:pt x="1192" y="900"/>
                  <a:pt x="1344" y="796"/>
                </a:cubicBezTo>
                <a:cubicBezTo>
                  <a:pt x="1496" y="692"/>
                  <a:pt x="1659" y="599"/>
                  <a:pt x="1819" y="466"/>
                </a:cubicBezTo>
                <a:cubicBezTo>
                  <a:pt x="1979" y="333"/>
                  <a:pt x="2223" y="78"/>
                  <a:pt x="2304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40" name="Line 40"/>
          <p:cNvSpPr>
            <a:spLocks noChangeShapeType="1"/>
          </p:cNvSpPr>
          <p:nvPr/>
        </p:nvSpPr>
        <p:spPr bwMode="auto">
          <a:xfrm>
            <a:off x="7743825" y="2324100"/>
            <a:ext cx="0" cy="295275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1241" name="Text Box 41"/>
          <p:cNvSpPr txBox="1">
            <a:spLocks noChangeArrowheads="1"/>
          </p:cNvSpPr>
          <p:nvPr/>
        </p:nvSpPr>
        <p:spPr bwMode="auto">
          <a:xfrm>
            <a:off x="7383463" y="5367338"/>
            <a:ext cx="720725" cy="27622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nl-NL" sz="1200" b="1"/>
              <a:t>19,95</a:t>
            </a:r>
          </a:p>
        </p:txBody>
      </p:sp>
      <p:sp>
        <p:nvSpPr>
          <p:cNvPr id="51242" name="Line 42"/>
          <p:cNvSpPr>
            <a:spLocks noChangeShapeType="1"/>
          </p:cNvSpPr>
          <p:nvPr/>
        </p:nvSpPr>
        <p:spPr bwMode="auto">
          <a:xfrm>
            <a:off x="7780338" y="5132388"/>
            <a:ext cx="971550" cy="0"/>
          </a:xfrm>
          <a:prstGeom prst="line">
            <a:avLst/>
          </a:prstGeom>
          <a:noFill/>
          <a:ln w="57150">
            <a:solidFill>
              <a:srgbClr val="DA2C3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51243" name="Rectangle 43"/>
          <p:cNvSpPr>
            <a:spLocks noChangeArrowheads="1"/>
          </p:cNvSpPr>
          <p:nvPr/>
        </p:nvSpPr>
        <p:spPr bwMode="auto">
          <a:xfrm>
            <a:off x="2268538" y="5300663"/>
            <a:ext cx="1368425" cy="358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78892" name="Text Box 44"/>
          <p:cNvSpPr txBox="1">
            <a:spLocks noChangeArrowheads="1"/>
          </p:cNvSpPr>
          <p:nvPr/>
        </p:nvSpPr>
        <p:spPr bwMode="auto">
          <a:xfrm>
            <a:off x="8304213" y="6308725"/>
            <a:ext cx="588962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/>
              <a:t>10.1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5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2000"/>
                                        <p:tgtEl>
                                          <p:spTgt spid="5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2000"/>
                                        <p:tgtEl>
                                          <p:spTgt spid="5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000"/>
                            </p:stCondLst>
                            <p:childTnLst>
                              <p:par>
                                <p:cTn id="1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2000"/>
                                        <p:tgtEl>
                                          <p:spTgt spid="51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6000"/>
                            </p:stCondLst>
                            <p:childTnLst>
                              <p:par>
                                <p:cTn id="1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2000"/>
                                        <p:tgtEl>
                                          <p:spTgt spid="51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8000"/>
                            </p:stCondLst>
                            <p:childTnLst>
                              <p:par>
                                <p:cTn id="1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2000"/>
                                        <p:tgtEl>
                                          <p:spTgt spid="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2000"/>
                                        <p:tgtEl>
                                          <p:spTgt spid="5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0"/>
                                        <p:tgtEl>
                                          <p:spTgt spid="5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2000"/>
                                        <p:tgtEl>
                                          <p:spTgt spid="5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500"/>
                            </p:stCondLst>
                            <p:childTnLst>
                              <p:par>
                                <p:cTn id="1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2000"/>
                                        <p:tgtEl>
                                          <p:spTgt spid="5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0"/>
                                        <p:tgtEl>
                                          <p:spTgt spid="5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3000"/>
                                        <p:tgtEl>
                                          <p:spTgt spid="51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000"/>
                            </p:stCondLst>
                            <p:childTnLst>
                              <p:par>
                                <p:cTn id="1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1000"/>
                                        <p:tgtEl>
                                          <p:spTgt spid="5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000"/>
                            </p:stCondLst>
                            <p:childTnLst>
                              <p:par>
                                <p:cTn id="1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7" dur="500"/>
                                        <p:tgtEl>
                                          <p:spTgt spid="512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51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00"/>
                            </p:stCondLst>
                            <p:childTnLst>
                              <p:par>
                                <p:cTn id="2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2000"/>
                                        <p:tgtEl>
                                          <p:spTgt spid="5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500"/>
                            </p:stCondLst>
                            <p:childTnLst>
                              <p:par>
                                <p:cTn id="208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9" dur="2000"/>
                                        <p:tgtEl>
                                          <p:spTgt spid="51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4500"/>
                            </p:stCondLst>
                            <p:childTnLst>
                              <p:par>
                                <p:cTn id="2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512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  <p:bldP spid="51204" grpId="0" animBg="1"/>
      <p:bldP spid="51205" grpId="0" animBg="1"/>
      <p:bldP spid="51206" grpId="0" animBg="1"/>
      <p:bldP spid="51207" grpId="0" animBg="1"/>
      <p:bldP spid="51208" grpId="0" animBg="1"/>
      <p:bldP spid="51209" grpId="0" animBg="1"/>
      <p:bldP spid="51210" grpId="0" animBg="1"/>
      <p:bldP spid="51211" grpId="0" animBg="1"/>
      <p:bldP spid="51212" grpId="0" animBg="1"/>
      <p:bldP spid="51213" grpId="0" animBg="1"/>
      <p:bldP spid="51214" grpId="0" animBg="1"/>
      <p:bldP spid="51215" grpId="0" animBg="1"/>
      <p:bldP spid="51216" grpId="0" animBg="1"/>
      <p:bldP spid="51217" grpId="0"/>
      <p:bldP spid="51218" grpId="0"/>
      <p:bldP spid="51219" grpId="0"/>
      <p:bldP spid="51220" grpId="0"/>
      <p:bldP spid="51221" grpId="0"/>
      <p:bldP spid="51222" grpId="0"/>
      <p:bldP spid="51223" grpId="0"/>
      <p:bldP spid="51224" grpId="0"/>
      <p:bldP spid="51225" grpId="0"/>
      <p:bldP spid="51226" grpId="0"/>
      <p:bldP spid="51227" grpId="0"/>
      <p:bldP spid="51228" grpId="0"/>
      <p:bldP spid="51229" grpId="0"/>
      <p:bldP spid="51230" grpId="0"/>
      <p:bldP spid="51231" grpId="0"/>
      <p:bldP spid="51232" grpId="0" animBg="1"/>
      <p:bldP spid="51233" grpId="0"/>
      <p:bldP spid="51234" grpId="0"/>
      <p:bldP spid="51235" grpId="0"/>
      <p:bldP spid="51236" grpId="0"/>
      <p:bldP spid="51237" grpId="0"/>
      <p:bldP spid="51238" grpId="0"/>
      <p:bldP spid="51239" grpId="0" animBg="1"/>
      <p:bldP spid="51240" grpId="0" animBg="1"/>
      <p:bldP spid="51241" grpId="0" animBg="1"/>
      <p:bldP spid="51242" grpId="0" animBg="1"/>
      <p:bldP spid="512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17625" y="792163"/>
            <a:ext cx="7019925" cy="576262"/>
          </a:xfrm>
        </p:spPr>
        <p:txBody>
          <a:bodyPr/>
          <a:lstStyle/>
          <a:p>
            <a:r>
              <a:rPr lang="nl-NL" sz="2000"/>
              <a:t>Groeifactor en groeipercentage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17625" y="1317625"/>
            <a:ext cx="8348663" cy="4875213"/>
          </a:xfrm>
        </p:spPr>
        <p:txBody>
          <a:bodyPr/>
          <a:lstStyle/>
          <a:p>
            <a:r>
              <a:rPr lang="nl-NL" sz="1700"/>
              <a:t>Neemt een bedrag met 250 euro per jaar met 4,5% toe,</a:t>
            </a:r>
          </a:p>
          <a:p>
            <a:r>
              <a:rPr lang="nl-NL" sz="1700"/>
              <a:t>dan is de groeifactor 1,045.</a:t>
            </a:r>
          </a:p>
          <a:p>
            <a:endParaRPr lang="nl-NL" sz="1700"/>
          </a:p>
          <a:p>
            <a:r>
              <a:rPr lang="nl-NL" sz="1700"/>
              <a:t>100% + 4,5% = 104,5%  </a:t>
            </a:r>
            <a:r>
              <a:rPr lang="nl-NL" sz="1700">
                <a:sym typeface="Wingdings" pitchFamily="2" charset="2"/>
              </a:rPr>
              <a:t>  x 1,045</a:t>
            </a:r>
          </a:p>
          <a:p>
            <a:endParaRPr lang="nl-NL" sz="1700">
              <a:sym typeface="Wingdings" pitchFamily="2" charset="2"/>
            </a:endParaRPr>
          </a:p>
          <a:p>
            <a:r>
              <a:rPr lang="nl-NL" sz="1700">
                <a:sym typeface="Wingdings" pitchFamily="2" charset="2"/>
              </a:rPr>
              <a:t>formule : </a:t>
            </a:r>
            <a:r>
              <a:rPr lang="nl-NL" sz="1700" i="1">
                <a:solidFill>
                  <a:srgbClr val="DA2C36"/>
                </a:solidFill>
                <a:sym typeface="Wingdings" pitchFamily="2" charset="2"/>
              </a:rPr>
              <a:t>B</a:t>
            </a:r>
            <a:r>
              <a:rPr lang="nl-NL" sz="1700">
                <a:solidFill>
                  <a:srgbClr val="DA2C36"/>
                </a:solidFill>
                <a:sym typeface="Wingdings" pitchFamily="2" charset="2"/>
              </a:rPr>
              <a:t> = 250 x 1,045</a:t>
            </a:r>
            <a:r>
              <a:rPr lang="nl-NL" sz="1700" i="1" baseline="40000">
                <a:solidFill>
                  <a:srgbClr val="DA2C36"/>
                </a:solidFill>
                <a:sym typeface="Wingdings" pitchFamily="2" charset="2"/>
              </a:rPr>
              <a:t>t</a:t>
            </a:r>
          </a:p>
          <a:p>
            <a:endParaRPr lang="nl-NL" sz="1700">
              <a:solidFill>
                <a:srgbClr val="DA2C36"/>
              </a:solidFill>
              <a:sym typeface="Wingdings" pitchFamily="2" charset="2"/>
            </a:endParaRPr>
          </a:p>
          <a:p>
            <a:r>
              <a:rPr lang="nl-NL" sz="1700">
                <a:sym typeface="Wingdings" pitchFamily="2" charset="2"/>
              </a:rPr>
              <a:t>Dus bij een groeifactor van 0,956,</a:t>
            </a:r>
          </a:p>
          <a:p>
            <a:r>
              <a:rPr lang="nl-NL" sz="1700">
                <a:sym typeface="Wingdings" pitchFamily="2" charset="2"/>
              </a:rPr>
              <a:t>is de procentuele afname  100% - 95,6% = 4,4%.</a:t>
            </a:r>
          </a:p>
          <a:p>
            <a:endParaRPr lang="nl-NL" sz="1700">
              <a:sym typeface="Wingdings" pitchFamily="2" charset="2"/>
            </a:endParaRPr>
          </a:p>
          <a:p>
            <a:r>
              <a:rPr lang="nl-NL" sz="1700">
                <a:solidFill>
                  <a:schemeClr val="tx2"/>
                </a:solidFill>
                <a:sym typeface="Wingdings" pitchFamily="2" charset="2"/>
              </a:rPr>
              <a:t>Bij een verandering van </a:t>
            </a:r>
            <a:r>
              <a:rPr lang="nl-NL" sz="1700" i="1">
                <a:solidFill>
                  <a:schemeClr val="tx2"/>
                </a:solidFill>
                <a:sym typeface="Wingdings" pitchFamily="2" charset="2"/>
              </a:rPr>
              <a:t>p%</a:t>
            </a:r>
            <a:r>
              <a:rPr lang="nl-NL" sz="1700">
                <a:solidFill>
                  <a:schemeClr val="tx2"/>
                </a:solidFill>
                <a:sym typeface="Wingdings" pitchFamily="2" charset="2"/>
              </a:rPr>
              <a:t>  hoort exponentiële </a:t>
            </a:r>
            <a:br>
              <a:rPr lang="nl-NL" sz="1700">
                <a:solidFill>
                  <a:schemeClr val="tx2"/>
                </a:solidFill>
                <a:sym typeface="Wingdings" pitchFamily="2" charset="2"/>
              </a:rPr>
            </a:br>
            <a:r>
              <a:rPr lang="nl-NL" sz="1700">
                <a:solidFill>
                  <a:schemeClr val="tx2"/>
                </a:solidFill>
                <a:sym typeface="Wingdings" pitchFamily="2" charset="2"/>
              </a:rPr>
              <a:t>groei met groeifactor  </a:t>
            </a:r>
            <a:r>
              <a:rPr lang="nl-NL" sz="1700" i="1">
                <a:solidFill>
                  <a:schemeClr val="tx2"/>
                </a:solidFill>
                <a:sym typeface="Wingdings" pitchFamily="2" charset="2"/>
              </a:rPr>
              <a:t>g</a:t>
            </a:r>
            <a:r>
              <a:rPr lang="nl-NL" sz="1700">
                <a:solidFill>
                  <a:schemeClr val="tx2"/>
                </a:solidFill>
                <a:sym typeface="Wingdings" pitchFamily="2" charset="2"/>
              </a:rPr>
              <a:t> = 1 + </a:t>
            </a:r>
            <a:r>
              <a:rPr lang="nl-NL" sz="1700" i="1">
                <a:solidFill>
                  <a:schemeClr val="tx2"/>
                </a:solidFill>
                <a:sym typeface="Wingdings" pitchFamily="2" charset="2"/>
              </a:rPr>
              <a:t>p</a:t>
            </a:r>
            <a:r>
              <a:rPr lang="nl-NL" sz="1700">
                <a:solidFill>
                  <a:schemeClr val="tx2"/>
                </a:solidFill>
                <a:sym typeface="Wingdings" pitchFamily="2" charset="2"/>
              </a:rPr>
              <a:t>/100.</a:t>
            </a:r>
          </a:p>
          <a:p>
            <a:endParaRPr lang="nl-NL" sz="1700">
              <a:solidFill>
                <a:schemeClr val="tx2"/>
              </a:solidFill>
              <a:sym typeface="Wingdings" pitchFamily="2" charset="2"/>
            </a:endParaRPr>
          </a:p>
          <a:p>
            <a:r>
              <a:rPr lang="nl-NL" sz="1700">
                <a:solidFill>
                  <a:schemeClr val="tx2"/>
                </a:solidFill>
                <a:sym typeface="Wingdings" pitchFamily="2" charset="2"/>
              </a:rPr>
              <a:t>Bij een groeifactor </a:t>
            </a:r>
            <a:r>
              <a:rPr lang="nl-NL" sz="1700" i="1">
                <a:solidFill>
                  <a:schemeClr val="tx2"/>
                </a:solidFill>
                <a:sym typeface="Wingdings" pitchFamily="2" charset="2"/>
              </a:rPr>
              <a:t>g</a:t>
            </a:r>
            <a:r>
              <a:rPr lang="nl-NL" sz="1700">
                <a:solidFill>
                  <a:schemeClr val="tx2"/>
                </a:solidFill>
                <a:sym typeface="Wingdings" pitchFamily="2" charset="2"/>
              </a:rPr>
              <a:t>  hoort een procentuele </a:t>
            </a:r>
            <a:br>
              <a:rPr lang="nl-NL" sz="1700">
                <a:solidFill>
                  <a:schemeClr val="tx2"/>
                </a:solidFill>
                <a:sym typeface="Wingdings" pitchFamily="2" charset="2"/>
              </a:rPr>
            </a:br>
            <a:r>
              <a:rPr lang="nl-NL" sz="1700">
                <a:solidFill>
                  <a:schemeClr val="tx2"/>
                </a:solidFill>
                <a:sym typeface="Wingdings" pitchFamily="2" charset="2"/>
              </a:rPr>
              <a:t>verandering van </a:t>
            </a:r>
            <a:r>
              <a:rPr lang="nl-NL" sz="1700" i="1">
                <a:solidFill>
                  <a:schemeClr val="tx2"/>
                </a:solidFill>
                <a:sym typeface="Wingdings" pitchFamily="2" charset="2"/>
              </a:rPr>
              <a:t>p </a:t>
            </a:r>
            <a:r>
              <a:rPr lang="nl-NL" sz="1700">
                <a:solidFill>
                  <a:schemeClr val="tx2"/>
                </a:solidFill>
                <a:sym typeface="Wingdings" pitchFamily="2" charset="2"/>
              </a:rPr>
              <a:t>= ( </a:t>
            </a:r>
            <a:r>
              <a:rPr lang="nl-NL" sz="1700" i="1">
                <a:solidFill>
                  <a:schemeClr val="tx2"/>
                </a:solidFill>
                <a:sym typeface="Wingdings" pitchFamily="2" charset="2"/>
              </a:rPr>
              <a:t>g</a:t>
            </a:r>
            <a:r>
              <a:rPr lang="nl-NL" sz="1700">
                <a:solidFill>
                  <a:schemeClr val="tx2"/>
                </a:solidFill>
                <a:sym typeface="Wingdings" pitchFamily="2" charset="2"/>
              </a:rPr>
              <a:t> – 1 ) x 100%.</a:t>
            </a:r>
            <a:endParaRPr lang="nl-NL" sz="1700">
              <a:solidFill>
                <a:schemeClr val="tx2"/>
              </a:solidFill>
            </a:endParaRPr>
          </a:p>
        </p:txBody>
      </p:sp>
      <p:pic>
        <p:nvPicPr>
          <p:cNvPr id="48132" name="Picture 4" descr="par2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9675" y="1857375"/>
            <a:ext cx="2603500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8304213" y="6308725"/>
            <a:ext cx="588962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/>
              <a:t>10.2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8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3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17625" y="792163"/>
            <a:ext cx="9144000" cy="576262"/>
          </a:xfrm>
        </p:spPr>
        <p:txBody>
          <a:bodyPr/>
          <a:lstStyle/>
          <a:p>
            <a:r>
              <a:rPr lang="nl-NL" sz="2000"/>
              <a:t>Groeifactoren omzetten naar andere tijdseenheid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9850" y="1341438"/>
            <a:ext cx="7696200" cy="3657600"/>
          </a:xfrm>
        </p:spPr>
        <p:txBody>
          <a:bodyPr/>
          <a:lstStyle/>
          <a:p>
            <a:pPr marL="342900" indent="-342900"/>
            <a:r>
              <a:rPr lang="nl-NL" sz="1700" b="1"/>
              <a:t>Bij exponentiële groei met groeifactor g per tijdseenheid </a:t>
            </a:r>
          </a:p>
          <a:p>
            <a:pPr marL="342900" indent="-342900"/>
            <a:r>
              <a:rPr lang="nl-NL" sz="1700" b="1"/>
              <a:t>is de groeifactor per </a:t>
            </a:r>
            <a:r>
              <a:rPr lang="nl-NL" sz="1700" b="1" i="1"/>
              <a:t>n</a:t>
            </a:r>
            <a:r>
              <a:rPr lang="nl-NL" sz="1700" b="1"/>
              <a:t> tijdseenheden gelijk aan </a:t>
            </a:r>
            <a:r>
              <a:rPr lang="nl-NL" sz="1700" b="1" i="1"/>
              <a:t>g</a:t>
            </a:r>
            <a:r>
              <a:rPr lang="nl-NL" sz="1700" b="1" i="1" baseline="40000"/>
              <a:t>n</a:t>
            </a:r>
            <a:r>
              <a:rPr lang="nl-NL" sz="1700" b="1"/>
              <a:t>.</a:t>
            </a:r>
            <a:endParaRPr lang="nl-NL" sz="1700" b="1" baseline="40000"/>
          </a:p>
          <a:p>
            <a:pPr marL="342900" indent="-342900"/>
            <a:endParaRPr lang="nl-NL" sz="1700" b="1"/>
          </a:p>
          <a:p>
            <a:pPr marL="342900" indent="-342900"/>
            <a:r>
              <a:rPr lang="nl-NL" sz="1700"/>
              <a:t>Bij een groeifactor van 1,5 per uur,</a:t>
            </a:r>
          </a:p>
          <a:p>
            <a:pPr marL="342900" indent="-342900"/>
            <a:r>
              <a:rPr lang="nl-NL" sz="1700"/>
              <a:t>hoort een groeifactor van  1,5</a:t>
            </a:r>
            <a:r>
              <a:rPr lang="nl-NL" sz="1700" baseline="40000"/>
              <a:t>24</a:t>
            </a:r>
            <a:r>
              <a:rPr lang="nl-NL" sz="1700"/>
              <a:t> ≈ 16834,11  per dag,</a:t>
            </a:r>
          </a:p>
          <a:p>
            <a:pPr marL="342900" indent="-342900"/>
            <a:r>
              <a:rPr lang="nl-NL" sz="1700"/>
              <a:t>en een groeifactor van  1,5</a:t>
            </a:r>
            <a:r>
              <a:rPr lang="en-US" sz="1700" baseline="40000"/>
              <a:t>¼</a:t>
            </a:r>
            <a:r>
              <a:rPr lang="en-US" sz="1700"/>
              <a:t> ≈ 1,11  per kwartier.</a:t>
            </a:r>
          </a:p>
          <a:p>
            <a:pPr marL="342900" indent="-342900"/>
            <a:endParaRPr lang="en-US" sz="1700"/>
          </a:p>
          <a:p>
            <a:pPr marL="342900" indent="-342900"/>
            <a:r>
              <a:rPr lang="en-US" sz="1700"/>
              <a:t>1,11 </a:t>
            </a:r>
            <a:r>
              <a:rPr lang="en-US" sz="1700">
                <a:sym typeface="Wingdings" pitchFamily="2" charset="2"/>
              </a:rPr>
              <a:t> 111%  toename per kwartier is 11%</a:t>
            </a:r>
          </a:p>
          <a:p>
            <a:pPr marL="342900" indent="-342900"/>
            <a:endParaRPr lang="en-US" sz="1700">
              <a:sym typeface="Wingdings" pitchFamily="2" charset="2"/>
            </a:endParaRPr>
          </a:p>
          <a:p>
            <a:pPr marL="342900" indent="-342900"/>
            <a:r>
              <a:rPr lang="en-US" sz="1700">
                <a:solidFill>
                  <a:srgbClr val="DA2C36"/>
                </a:solidFill>
                <a:sym typeface="Wingdings" pitchFamily="2" charset="2"/>
              </a:rPr>
              <a:t>Het omzetten van groeipercentages naar een andere tijdseenheid</a:t>
            </a:r>
          </a:p>
          <a:p>
            <a:pPr marL="342900" indent="-342900"/>
            <a:r>
              <a:rPr lang="en-US" sz="1700">
                <a:solidFill>
                  <a:srgbClr val="DA2C36"/>
                </a:solidFill>
                <a:sym typeface="Wingdings" pitchFamily="2" charset="2"/>
              </a:rPr>
              <a:t>gaat via groeifactoren.</a:t>
            </a:r>
            <a:endParaRPr lang="en-US" sz="1700">
              <a:solidFill>
                <a:srgbClr val="DA2C36"/>
              </a:solidFill>
            </a:endParaRP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8304213" y="6308725"/>
            <a:ext cx="588962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/>
              <a:t>10.2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17625" y="792163"/>
            <a:ext cx="7342188" cy="576262"/>
          </a:xfrm>
        </p:spPr>
        <p:txBody>
          <a:bodyPr/>
          <a:lstStyle/>
          <a:p>
            <a:r>
              <a:rPr lang="nl-NL" sz="2000"/>
              <a:t>Verdubbelings- en halveringstijd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17625" y="1317625"/>
            <a:ext cx="7696200" cy="3657600"/>
          </a:xfrm>
        </p:spPr>
        <p:txBody>
          <a:bodyPr/>
          <a:lstStyle/>
          <a:p>
            <a:pPr marL="250825" indent="-250825"/>
            <a:r>
              <a:rPr lang="nl-NL" sz="1700"/>
              <a:t>De </a:t>
            </a:r>
            <a:r>
              <a:rPr lang="nl-NL" sz="1700">
                <a:solidFill>
                  <a:schemeClr val="tx2"/>
                </a:solidFill>
              </a:rPr>
              <a:t>verdubbelingstijd</a:t>
            </a:r>
            <a:r>
              <a:rPr lang="nl-NL" sz="1700"/>
              <a:t> bij exponentiële groei is de tijd waarin </a:t>
            </a:r>
          </a:p>
          <a:p>
            <a:pPr marL="250825" indent="-250825"/>
            <a:r>
              <a:rPr lang="nl-NL" sz="1700"/>
              <a:t>de hoeveelheid verdubbelt.</a:t>
            </a:r>
          </a:p>
          <a:p>
            <a:pPr marL="250825" indent="-250825"/>
            <a:r>
              <a:rPr lang="nl-NL" sz="1700"/>
              <a:t>Bij groeifactor </a:t>
            </a:r>
            <a:r>
              <a:rPr lang="nl-NL" sz="1700" i="1"/>
              <a:t>g</a:t>
            </a:r>
            <a:r>
              <a:rPr lang="nl-NL" sz="1700"/>
              <a:t> vind je de verdubbelingstijd </a:t>
            </a:r>
            <a:r>
              <a:rPr lang="nl-NL" sz="1700" i="1"/>
              <a:t>t</a:t>
            </a:r>
            <a:r>
              <a:rPr lang="nl-NL" sz="1700"/>
              <a:t> door de</a:t>
            </a:r>
          </a:p>
          <a:p>
            <a:pPr marL="250825" indent="-250825"/>
            <a:r>
              <a:rPr lang="nl-NL" sz="1700"/>
              <a:t>vergelijking   </a:t>
            </a:r>
            <a:r>
              <a:rPr lang="nl-NL" sz="1700" i="1">
                <a:solidFill>
                  <a:schemeClr val="tx2"/>
                </a:solidFill>
              </a:rPr>
              <a:t>g</a:t>
            </a:r>
            <a:r>
              <a:rPr lang="nl-NL" sz="1700" i="1" baseline="40000">
                <a:solidFill>
                  <a:schemeClr val="tx2"/>
                </a:solidFill>
              </a:rPr>
              <a:t>t</a:t>
            </a:r>
            <a:r>
              <a:rPr lang="nl-NL" sz="1700">
                <a:solidFill>
                  <a:schemeClr val="tx2"/>
                </a:solidFill>
              </a:rPr>
              <a:t> = 2</a:t>
            </a:r>
            <a:r>
              <a:rPr lang="nl-NL" sz="1700"/>
              <a:t>  op te lossen.</a:t>
            </a:r>
          </a:p>
          <a:p>
            <a:pPr marL="250825" indent="-250825"/>
            <a:endParaRPr lang="nl-NL" sz="1700"/>
          </a:p>
          <a:p>
            <a:pPr marL="250825" indent="-250825"/>
            <a:r>
              <a:rPr lang="nl-NL" sz="1700"/>
              <a:t>De </a:t>
            </a:r>
            <a:r>
              <a:rPr lang="nl-NL" sz="1700">
                <a:solidFill>
                  <a:srgbClr val="DA2C36"/>
                </a:solidFill>
              </a:rPr>
              <a:t>halveringstijd</a:t>
            </a:r>
            <a:r>
              <a:rPr lang="nl-NL" sz="1700"/>
              <a:t> is de tijd waarin de hoeveelheid</a:t>
            </a:r>
          </a:p>
          <a:p>
            <a:pPr marL="250825" indent="-250825"/>
            <a:r>
              <a:rPr lang="nl-NL" sz="1700"/>
              <a:t>gehalveerd wordt.</a:t>
            </a:r>
          </a:p>
          <a:p>
            <a:pPr marL="250825" indent="-250825"/>
            <a:r>
              <a:rPr lang="nl-NL" sz="1700"/>
              <a:t>Bij groeifactor </a:t>
            </a:r>
            <a:r>
              <a:rPr lang="nl-NL" sz="1700" i="1"/>
              <a:t>g</a:t>
            </a:r>
            <a:r>
              <a:rPr lang="nl-NL" sz="1700"/>
              <a:t> bereken je de halveringstijd </a:t>
            </a:r>
            <a:r>
              <a:rPr lang="nl-NL" sz="1700" i="1"/>
              <a:t>t</a:t>
            </a:r>
            <a:r>
              <a:rPr lang="nl-NL" sz="1700"/>
              <a:t> door de</a:t>
            </a:r>
          </a:p>
          <a:p>
            <a:pPr marL="250825" indent="-250825"/>
            <a:r>
              <a:rPr lang="nl-NL" sz="1700"/>
              <a:t>vergelijking   </a:t>
            </a:r>
            <a:r>
              <a:rPr lang="nl-NL" sz="1700" i="1">
                <a:solidFill>
                  <a:srgbClr val="DA2C36"/>
                </a:solidFill>
              </a:rPr>
              <a:t>g</a:t>
            </a:r>
            <a:r>
              <a:rPr lang="nl-NL" sz="1700" i="1" baseline="40000">
                <a:solidFill>
                  <a:srgbClr val="DA2C36"/>
                </a:solidFill>
              </a:rPr>
              <a:t>t</a:t>
            </a:r>
            <a:r>
              <a:rPr lang="nl-NL" sz="1700">
                <a:solidFill>
                  <a:srgbClr val="DA2C36"/>
                </a:solidFill>
              </a:rPr>
              <a:t> = </a:t>
            </a:r>
            <a:r>
              <a:rPr lang="en-US" sz="1700">
                <a:solidFill>
                  <a:srgbClr val="DA2C36"/>
                </a:solidFill>
              </a:rPr>
              <a:t>½</a:t>
            </a:r>
            <a:r>
              <a:rPr lang="en-US" sz="1700"/>
              <a:t>  op te lossen.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8304213" y="6308725"/>
            <a:ext cx="588962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/>
              <a:t>10.2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17625" y="1317625"/>
            <a:ext cx="4457700" cy="4454525"/>
          </a:xfrm>
        </p:spPr>
        <p:txBody>
          <a:bodyPr/>
          <a:lstStyle/>
          <a:p>
            <a:pPr marL="250825" indent="-250825"/>
            <a:r>
              <a:rPr lang="nl-NL" sz="1700" b="1"/>
              <a:t>a</a:t>
            </a:r>
            <a:r>
              <a:rPr lang="nl-NL" sz="1700"/>
              <a:t>	g</a:t>
            </a:r>
            <a:r>
              <a:rPr lang="nl-NL" sz="1700" baseline="-25000"/>
              <a:t>10 dagen</a:t>
            </a:r>
            <a:r>
              <a:rPr lang="nl-NL" sz="1700"/>
              <a:t> = 2</a:t>
            </a:r>
          </a:p>
          <a:p>
            <a:pPr marL="250825" indent="-250825"/>
            <a:r>
              <a:rPr lang="nl-NL" sz="1700"/>
              <a:t>	g</a:t>
            </a:r>
            <a:r>
              <a:rPr lang="nl-NL" sz="1700" baseline="-25000"/>
              <a:t>dag</a:t>
            </a:r>
            <a:r>
              <a:rPr lang="nl-NL" sz="1700"/>
              <a:t> = 2</a:t>
            </a:r>
            <a:r>
              <a:rPr lang="nl-NL" sz="1700" baseline="40000"/>
              <a:t>(1/10)</a:t>
            </a:r>
            <a:r>
              <a:rPr lang="nl-NL" sz="1700"/>
              <a:t> ≈ 1,072</a:t>
            </a:r>
          </a:p>
          <a:p>
            <a:pPr marL="250825" indent="-250825"/>
            <a:r>
              <a:rPr lang="nl-NL" sz="1700"/>
              <a:t>	Het groeipercentage per dag is </a:t>
            </a:r>
            <a:r>
              <a:rPr lang="nl-NL" sz="1700">
                <a:solidFill>
                  <a:schemeClr val="tx2"/>
                </a:solidFill>
              </a:rPr>
              <a:t>7,2%.</a:t>
            </a:r>
          </a:p>
          <a:p>
            <a:pPr marL="250825" indent="-250825"/>
            <a:r>
              <a:rPr lang="nl-NL" sz="1700" b="1"/>
              <a:t>b</a:t>
            </a:r>
            <a:r>
              <a:rPr lang="nl-NL" sz="1700"/>
              <a:t>	g</a:t>
            </a:r>
            <a:r>
              <a:rPr lang="nl-NL" sz="1700" baseline="-25000"/>
              <a:t>25 jaar</a:t>
            </a:r>
            <a:r>
              <a:rPr lang="nl-NL" sz="1700"/>
              <a:t> = 2</a:t>
            </a:r>
          </a:p>
          <a:p>
            <a:pPr marL="250825" indent="-250825"/>
            <a:r>
              <a:rPr lang="nl-NL" sz="1700"/>
              <a:t>	g</a:t>
            </a:r>
            <a:r>
              <a:rPr lang="nl-NL" sz="1700" baseline="-25000"/>
              <a:t>jaar</a:t>
            </a:r>
            <a:r>
              <a:rPr lang="nl-NL" sz="1700"/>
              <a:t> = 2</a:t>
            </a:r>
            <a:r>
              <a:rPr lang="nl-NL" sz="1700" baseline="40000"/>
              <a:t>(1/25)</a:t>
            </a:r>
            <a:r>
              <a:rPr lang="nl-NL" sz="1700"/>
              <a:t> ≈ 1,028</a:t>
            </a:r>
          </a:p>
          <a:p>
            <a:pPr marL="250825" indent="-250825"/>
            <a:r>
              <a:rPr lang="nl-NL" sz="1700"/>
              <a:t>	Het groeipercentage per jaar is </a:t>
            </a:r>
            <a:r>
              <a:rPr lang="nl-NL" sz="1700">
                <a:solidFill>
                  <a:schemeClr val="tx2"/>
                </a:solidFill>
              </a:rPr>
              <a:t>2,8%.</a:t>
            </a:r>
          </a:p>
          <a:p>
            <a:pPr marL="250825" indent="-250825"/>
            <a:r>
              <a:rPr lang="nl-NL" sz="1700" b="1"/>
              <a:t>c</a:t>
            </a:r>
            <a:r>
              <a:rPr lang="nl-NL" sz="1700"/>
              <a:t>	g</a:t>
            </a:r>
            <a:r>
              <a:rPr lang="nl-NL" sz="1700" baseline="-25000"/>
              <a:t>28 jaar</a:t>
            </a:r>
            <a:r>
              <a:rPr lang="nl-NL" sz="1700"/>
              <a:t> = 0,5</a:t>
            </a:r>
          </a:p>
          <a:p>
            <a:pPr marL="250825" indent="-250825"/>
            <a:r>
              <a:rPr lang="nl-NL" sz="1700"/>
              <a:t>	g</a:t>
            </a:r>
            <a:r>
              <a:rPr lang="nl-NL" sz="1700" baseline="-25000"/>
              <a:t>jaar</a:t>
            </a:r>
            <a:r>
              <a:rPr lang="nl-NL" sz="1700"/>
              <a:t> = 0,5</a:t>
            </a:r>
            <a:r>
              <a:rPr lang="nl-NL" sz="1700" baseline="40000"/>
              <a:t>(1/28)</a:t>
            </a:r>
            <a:r>
              <a:rPr lang="nl-NL" sz="1700"/>
              <a:t> ≈ 0,976</a:t>
            </a:r>
          </a:p>
          <a:p>
            <a:pPr marL="250825" indent="-250825"/>
            <a:r>
              <a:rPr lang="nl-NL" sz="1700"/>
              <a:t>	De hoeveelheid neemt per jaar met </a:t>
            </a:r>
            <a:r>
              <a:rPr lang="nl-NL" sz="1700">
                <a:solidFill>
                  <a:schemeClr val="tx2"/>
                </a:solidFill>
              </a:rPr>
              <a:t>2,4%</a:t>
            </a:r>
            <a:r>
              <a:rPr lang="nl-NL" sz="1700"/>
              <a:t> af.</a:t>
            </a:r>
          </a:p>
        </p:txBody>
      </p:sp>
      <p:sp>
        <p:nvSpPr>
          <p:cNvPr id="102403" name="Text Box 5"/>
          <p:cNvSpPr txBox="1">
            <a:spLocks noChangeArrowheads="1"/>
          </p:cNvSpPr>
          <p:nvPr/>
        </p:nvSpPr>
        <p:spPr bwMode="auto">
          <a:xfrm>
            <a:off x="1317625" y="792163"/>
            <a:ext cx="262731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spcBef>
                <a:spcPct val="50000"/>
              </a:spcBef>
            </a:pPr>
            <a:r>
              <a:rPr lang="nl-NL" sz="2000">
                <a:solidFill>
                  <a:srgbClr val="DA2C36"/>
                </a:solidFill>
              </a:rPr>
              <a:t>voorbeeld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078038" y="1616075"/>
            <a:ext cx="1874837" cy="271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4214813" y="1785938"/>
            <a:ext cx="1192212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2076450" y="2479675"/>
            <a:ext cx="1874838" cy="271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4214813" y="2714625"/>
            <a:ext cx="1192212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2103438" y="3305175"/>
            <a:ext cx="1874837" cy="271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4592638" y="3571875"/>
            <a:ext cx="1409700" cy="3444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02410" name="Text Box 10"/>
          <p:cNvSpPr txBox="1">
            <a:spLocks noChangeArrowheads="1"/>
          </p:cNvSpPr>
          <p:nvPr/>
        </p:nvSpPr>
        <p:spPr bwMode="auto">
          <a:xfrm>
            <a:off x="8304213" y="6308725"/>
            <a:ext cx="588962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/>
              <a:t>10.2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  <p:bldP spid="52230" grpId="0" animBg="1"/>
      <p:bldP spid="52231" grpId="0" animBg="1"/>
      <p:bldP spid="52232" grpId="0" animBg="1"/>
      <p:bldP spid="52233" grpId="0" animBg="1"/>
      <p:bldP spid="52234" grpId="0" animBg="1"/>
      <p:bldP spid="52235" grpId="0" animBg="1"/>
    </p:bldLst>
  </p:timing>
</p:sld>
</file>

<file path=ppt/theme/theme1.xml><?xml version="1.0" encoding="utf-8"?>
<a:theme xmlns:a="http://schemas.openxmlformats.org/drawingml/2006/main" name="G&amp;R model 2eF havo titel">
  <a:themeElements>
    <a:clrScheme name="G&amp;R model 2eF havo tit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C80A8"/>
      </a:accent1>
      <a:accent2>
        <a:srgbClr val="50276D"/>
      </a:accent2>
      <a:accent3>
        <a:srgbClr val="FFFFFF"/>
      </a:accent3>
      <a:accent4>
        <a:srgbClr val="000000"/>
      </a:accent4>
      <a:accent5>
        <a:srgbClr val="CBC0D1"/>
      </a:accent5>
      <a:accent6>
        <a:srgbClr val="482262"/>
      </a:accent6>
      <a:hlink>
        <a:srgbClr val="FAEDCD"/>
      </a:hlink>
      <a:folHlink>
        <a:srgbClr val="EEBA04"/>
      </a:folHlink>
    </a:clrScheme>
    <a:fontScheme name="G&amp;R model 2eF havo titel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64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64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&amp;R model 2eF havo tit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C80A8"/>
        </a:accent1>
        <a:accent2>
          <a:srgbClr val="50276D"/>
        </a:accent2>
        <a:accent3>
          <a:srgbClr val="FFFFFF"/>
        </a:accent3>
        <a:accent4>
          <a:srgbClr val="000000"/>
        </a:accent4>
        <a:accent5>
          <a:srgbClr val="CBC0D1"/>
        </a:accent5>
        <a:accent6>
          <a:srgbClr val="482262"/>
        </a:accent6>
        <a:hlink>
          <a:srgbClr val="FAEDCD"/>
        </a:hlink>
        <a:folHlink>
          <a:srgbClr val="EEBA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&amp;R model 2eF havo opgave">
  <a:themeElements>
    <a:clrScheme name="G&amp;R model 2eF havo opgav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&amp;R model 2eF havo opgav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64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64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&amp;R model 2eF havo opgav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&amp;R model 2eF havo opgav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C80A8"/>
        </a:accent1>
        <a:accent2>
          <a:srgbClr val="50276D"/>
        </a:accent2>
        <a:accent3>
          <a:srgbClr val="FFFFFF"/>
        </a:accent3>
        <a:accent4>
          <a:srgbClr val="000000"/>
        </a:accent4>
        <a:accent5>
          <a:srgbClr val="CBC0D1"/>
        </a:accent5>
        <a:accent6>
          <a:srgbClr val="482262"/>
        </a:accent6>
        <a:hlink>
          <a:srgbClr val="009999"/>
        </a:hlink>
        <a:folHlink>
          <a:srgbClr val="EEBA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&amp;R model 2eF havo opgav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C80A8"/>
        </a:accent1>
        <a:accent2>
          <a:srgbClr val="50276D"/>
        </a:accent2>
        <a:accent3>
          <a:srgbClr val="FFFFFF"/>
        </a:accent3>
        <a:accent4>
          <a:srgbClr val="000000"/>
        </a:accent4>
        <a:accent5>
          <a:srgbClr val="CBC0D1"/>
        </a:accent5>
        <a:accent6>
          <a:srgbClr val="482262"/>
        </a:accent6>
        <a:hlink>
          <a:srgbClr val="FAEDCD"/>
        </a:hlink>
        <a:folHlink>
          <a:srgbClr val="EEBA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G&amp;R model 2eF havo afbeelding">
  <a:themeElements>
    <a:clrScheme name="G&amp;R model 2eF havo afbeeld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&amp;R model 2eF havo afbeeld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64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64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&amp;R model 2eF havo afbeeld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&amp;R model 2eF havo afbeeld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&amp;R model 2eF havo afbeeld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&amp;R model 2eF havo afbeeld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&amp;R model 2eF havo afbeeld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&amp;R model 2eF havo afbeeld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&amp;R model 2eF havo afbeeld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&amp;R model 2eF havo afbeeld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&amp;R model 2eF havo afbeeld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&amp;R model 2eF havo afbeeld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&amp;R model 2eF havo afbeeld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&amp;R model 2eF havo afbeeld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&amp;R model 2eF havo afbeelding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C80A8"/>
        </a:accent1>
        <a:accent2>
          <a:srgbClr val="50276D"/>
        </a:accent2>
        <a:accent3>
          <a:srgbClr val="FFFFFF"/>
        </a:accent3>
        <a:accent4>
          <a:srgbClr val="000000"/>
        </a:accent4>
        <a:accent5>
          <a:srgbClr val="CBC0D1"/>
        </a:accent5>
        <a:accent6>
          <a:srgbClr val="482262"/>
        </a:accent6>
        <a:hlink>
          <a:srgbClr val="009999"/>
        </a:hlink>
        <a:folHlink>
          <a:srgbClr val="EEBA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&amp;R model 2eF havo afbeelding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C80A8"/>
        </a:accent1>
        <a:accent2>
          <a:srgbClr val="50276D"/>
        </a:accent2>
        <a:accent3>
          <a:srgbClr val="FFFFFF"/>
        </a:accent3>
        <a:accent4>
          <a:srgbClr val="000000"/>
        </a:accent4>
        <a:accent5>
          <a:srgbClr val="CBC0D1"/>
        </a:accent5>
        <a:accent6>
          <a:srgbClr val="482262"/>
        </a:accent6>
        <a:hlink>
          <a:srgbClr val="FAEDCD"/>
        </a:hlink>
        <a:folHlink>
          <a:srgbClr val="EEBA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643</Words>
  <Application>Microsoft Office PowerPoint</Application>
  <PresentationFormat>Diavoorstelling (4:3)</PresentationFormat>
  <Paragraphs>216</Paragraphs>
  <Slides>16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3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G&amp;R model 2eF havo titel</vt:lpstr>
      <vt:lpstr>G&amp;R model 2eF havo opgave</vt:lpstr>
      <vt:lpstr>G&amp;R model 2eF havo afbeelding</vt:lpstr>
      <vt:lpstr>Equation</vt:lpstr>
      <vt:lpstr>PowerPoint-presentatie</vt:lpstr>
      <vt:lpstr>Lineaire groei en exponentiële groei</vt:lpstr>
      <vt:lpstr>Werkschema:</vt:lpstr>
      <vt:lpstr>Bij de grafiek van  N = b · gt onderscheiden we 2 situaties.</vt:lpstr>
      <vt:lpstr>opgave 12</vt:lpstr>
      <vt:lpstr>Groeifactor en groeipercentage</vt:lpstr>
      <vt:lpstr>Groeifactoren omzetten naar andere tijdseenheid</vt:lpstr>
      <vt:lpstr>Verdubbelings- en halveringstijd</vt:lpstr>
      <vt:lpstr>PowerPoint-presentatie</vt:lpstr>
      <vt:lpstr>Lineaire en exponentiële groei</vt:lpstr>
      <vt:lpstr>voorbeeld</vt:lpstr>
      <vt:lpstr>Algebraïsch oplossen</vt:lpstr>
      <vt:lpstr>Soorten groei</vt:lpstr>
      <vt:lpstr>PowerPoint-presentatie</vt:lpstr>
      <vt:lpstr>Logaritmische schaalverdeling</vt:lpstr>
      <vt:lpstr>PowerPoint-presentatie</vt:lpstr>
    </vt:vector>
  </TitlesOfParts>
  <Company>Jan van Brabant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Havo A  deel 3</dc:title>
  <dc:creator>r.geraedts</dc:creator>
  <cp:lastModifiedBy>Demi</cp:lastModifiedBy>
  <cp:revision>6</cp:revision>
  <cp:lastPrinted>1601-01-01T00:00:00Z</cp:lastPrinted>
  <dcterms:created xsi:type="dcterms:W3CDTF">2008-04-13T19:54:38Z</dcterms:created>
  <dcterms:modified xsi:type="dcterms:W3CDTF">2013-04-14T12:56:25Z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